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9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69" r:id="rId16"/>
    <p:sldId id="272" r:id="rId17"/>
    <p:sldId id="273" r:id="rId18"/>
    <p:sldId id="275" r:id="rId19"/>
    <p:sldId id="282" r:id="rId20"/>
    <p:sldId id="283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Средний стиль 3 -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324" autoAdjust="0"/>
  </p:normalViewPr>
  <p:slideViewPr>
    <p:cSldViewPr snapToGrid="0" snapToObjects="1">
      <p:cViewPr>
        <p:scale>
          <a:sx n="57" d="100"/>
          <a:sy n="57" d="100"/>
        </p:scale>
        <p:origin x="-2250" y="-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1DFC5-76A6-A74F-A46D-90A6CFFADC51}" type="datetimeFigureOut">
              <a:rPr lang="ru-RU" smtClean="0"/>
              <a:t>08.06.2015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66208-B231-D542-9421-FB25875CCA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6173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D41FA-9F5F-EC4F-A5BD-3415D2EAC5BA}" type="datetimeFigureOut">
              <a:rPr lang="ru-RU" smtClean="0"/>
              <a:t>08.06.2015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73EB4-964A-D246-B2ED-F86A266A43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7278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Добрый день. Меня зовут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Курносова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Валерия. Сегодня я хотела бы представить вам мою дипломную работу,  темой которой является: «Проектирование и создание информационной системы автоматизированного учета услуг для фитнес-клуба «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СпортАрена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3EB4-964A-D246-B2ED-F86A266A43D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6113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описания системы в целом проводится разбиение ее на крупные фрагменты. Этот процесс называется функциональной декомпозицией. После декомпозиции контекстной диаграммы проводится декомпозиция каждого большого фрагмента системы на более мелкие и так далее до достижения нужного уровня подробности описания.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3EB4-964A-D246-B2ED-F86A266A43D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449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Следующим этапом является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определение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фактических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потребностей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автоматизации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Перечень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автоматизируемых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функций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можете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увидеть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экране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3EB4-964A-D246-B2ED-F86A266A43D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243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основе функциональной модели и сформулированных требований была создана логическая модель данных, описывающая понятия предметной области, их взаимосвязь, а также ограничения на данные, налагаемые предметной областью.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3EB4-964A-D246-B2ED-F86A266A43D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931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основании логической модели данных была построена физическая модель данных, представленная на экране.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3EB4-964A-D246-B2ED-F86A266A43D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995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Функциональные блоки программы «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СпортАрена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и их взаимосвязь вы можете видеть на слайде.</a:t>
            </a:r>
            <a:r>
              <a:rPr lang="ru-RU" dirty="0" smtClean="0">
                <a:effectLst/>
              </a:rPr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3EB4-964A-D246-B2ED-F86A266A43D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6900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следующих слайдах представлены некоторые страницы приложения.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работе с «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СпортАрена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используется одно основное окно приложения.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помощью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панели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разделов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пользователь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может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перемещаться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между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разделами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программы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Щелчок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гиперссылке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приводит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открытию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формы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рабочей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области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основного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окна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Режим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глобального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поиска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предназначен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поиска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определенной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всех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табличных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документах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внешних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файлах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Панель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авторизации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позволяет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выполнять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ряд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действий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помогающих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управлении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системой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«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СпортАрена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сохраняет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историю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пользователя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которую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применять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быстрого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доступа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недавно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созданным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отредактированным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объектам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информационной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базы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3EB4-964A-D246-B2ED-F86A266A43D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747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помощью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подраздела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«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Задачи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пользователь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может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создавать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списки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дел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планировать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встречи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удобства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планирования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расчета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времени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выполнения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страницу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помещен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календарь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3EB4-964A-D246-B2ED-F86A266A43D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37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Подраздел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«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Статистика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служит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ведения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аналитики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фитнес-клуба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основном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разделе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«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Статистика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получить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доступ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самым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необходимым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показателям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статистическим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данным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рост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посещаемости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доходов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продаж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товаров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клубных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карт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доступных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числовом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графическом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представлении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3EB4-964A-D246-B2ED-F86A266A43D3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053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Предварительная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запись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позволяет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вести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регистрацию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клиентов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групповые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занятия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заблаговременно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3EB4-964A-D246-B2ED-F86A266A43D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2990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Подраздел «Клубные карты» позволяет создать новый абонемент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3EB4-964A-D246-B2ED-F86A266A43D3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3620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Автоматизация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бизнес-процессов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предприятии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внедрение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программно-аппаратного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комплекса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который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совместно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новыми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правилами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выполнения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типовых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процедур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представленных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обеспечивает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качественное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повышение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уровня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предприятия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3EB4-964A-D246-B2ED-F86A266A43D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70212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 зафиксировать факт его продажи клиенту.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3EB4-964A-D246-B2ED-F86A266A43D3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7003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Раздел «Расписание занятий» предназначен для работы менеджера, связанной с планированием и регистрацией посещений клиентов фитнес-центра, а также составления расписания занятий.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Предварительную запись на занятие осуществляется двойным нажатием на событие в календаре левой кнопкой мыши. После чего происходит переход в раздел «Запись на занятие».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3EB4-964A-D246-B2ED-F86A266A43D3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5118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основном окне раздела «Клиенты» осуществляется работа с данными, находящимися в таблице: просмотр, редактирование, добавление, сортировка и т.п.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3EB4-964A-D246-B2ED-F86A266A43D3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604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страница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позволяет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быстро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зарегистрировать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нового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клиента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Вызывается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нажатием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подраздел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«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Новая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запись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раздела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«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Клиенты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3EB4-964A-D246-B2ED-F86A266A43D3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13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ведения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хранения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редактирования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информации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каждом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клиенте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использовать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специальную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форму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«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Карта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клиента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представленную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хранится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подробная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информация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клиенте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информация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выданных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клубных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картах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странице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«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Карта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клиента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пользователь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имеет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возможность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управлять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абонементами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записать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клиента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групповое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занятие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многое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Информация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карте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клиента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легко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корректируется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дополняется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Аналогично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производится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данными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поставщиках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товарах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персонале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3EB4-964A-D246-B2ED-F86A266A43D3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8025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следующем слайде представлен план тестирования приложения. Он включает в себя как проверку на соответствие пользовательских интерфейсов постановкам задач на разработку ИС, так и тестирование функциональности модулей.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3EB4-964A-D246-B2ED-F86A266A43D3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85471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проделанной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представлены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Спасиибо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внимание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Буду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рада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ответить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любые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интересующие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вопросы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3EB4-964A-D246-B2ED-F86A266A43D3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7326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проектирование информационной системы на примере деятельности фитнес-клуба «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СпортАрена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». Применение программы, полученной в результате выполнения поставленных задач, должно обеспечивать оптимизацию основных бизнес-процессов, построение гибкой политики в отношении с клиентами, принятие взвешенных управленческих решений.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3EB4-964A-D246-B2ED-F86A266A43D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0991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Проанализировав задание, было принято решение использовать инкрементную модель проектирования ИС. Инкрементная стратегия представляет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собои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многократныи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проход этапов разработки с запланированным улучшением результата (инкремента). Результат каждого цикла разработки может распространяться в качестве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очереднои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поставляемои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версии программного средства или системы.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3EB4-964A-D246-B2ED-F86A266A43D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3814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соответствии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выбранной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моделью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проектирования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процесс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автоматизации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предприятия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разделен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этапы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можете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увидеть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3EB4-964A-D246-B2ED-F86A266A43D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1315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Первым этапом проектирования является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анализ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бизнес-процессов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было решено начать со сбора информации и исследования предметной области. Подробнее о выполненной работе можете узнать из слайда, представленного на экране.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3EB4-964A-D246-B2ED-F86A266A43D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216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Полученное описание предметной области дает возможность детально определить функциональные требования к системе автоматизации, т.к. в результате этапа мы получаем все необходимые данные, представленные на слайде.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3EB4-964A-D246-B2ED-F86A266A43D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704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основе проделанной работы была построена функциональная модель AS IS в нотации IDEF0. Анализ функциональной модели позволяет понять, где находятся наиболее слабые места, в чем будут состоять преимущества новых бизнес-процессов и насколько глубоким изменениям подвергнется существующая структура организации бизнеса.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3EB4-964A-D246-B2ED-F86A266A43D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15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Построение модели ИС начинается с описания функционирования предприятия в целом в виде контекстной диаграммы, представляющей собой самое общее описание системы и ее взаимодействия с внешней средой.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3EB4-964A-D246-B2ED-F86A266A43D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9273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C9E-FE5E-7044-BE50-87EA4B60140D}" type="datetime1">
              <a:rPr lang="ru-RU" smtClean="0"/>
              <a:t>08.06.2015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483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6D4E7-7AD2-E249-ACDD-299AAE6D2B83}" type="datetime1">
              <a:rPr lang="ru-RU" smtClean="0"/>
              <a:t>08.06.2015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964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1C995-A00F-9E4E-A1F9-DC93610A06FA}" type="datetime1">
              <a:rPr lang="ru-RU" smtClean="0"/>
              <a:t>08.06.2015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78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44FD9-4F3E-8B46-9436-60606385010D}" type="datetime1">
              <a:rPr lang="ru-RU" smtClean="0"/>
              <a:t>08.06.2015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983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F8F6F-09E0-2B4D-A446-92D93B4FC544}" type="datetime1">
              <a:rPr lang="ru-RU" smtClean="0"/>
              <a:t>08.06.2015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745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186E3-1AA6-8445-B0D5-03B879C2FF5A}" type="datetime1">
              <a:rPr lang="ru-RU" smtClean="0"/>
              <a:t>08.06.2015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94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93C97-CDC7-DB49-81D5-5786B0C562F4}" type="datetime1">
              <a:rPr lang="ru-RU" smtClean="0"/>
              <a:t>08.06.2015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9036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350A2-A8D2-3343-9C05-211792976FAC}" type="datetime1">
              <a:rPr lang="ru-RU" smtClean="0"/>
              <a:t>08.06.2015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085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B0CA-120D-5445-98EC-33583BEE295C}" type="datetime1">
              <a:rPr lang="ru-RU" smtClean="0"/>
              <a:t>08.06.2015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475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56CE-5950-3F44-84CA-5AE0980CCC62}" type="datetime1">
              <a:rPr lang="ru-RU" smtClean="0"/>
              <a:t>08.06.2015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04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1E653-9FE0-7A4D-B652-8F24C4832150}" type="datetime1">
              <a:rPr lang="ru-RU" smtClean="0"/>
              <a:t>08.06.2015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5648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50578-CA5C-5644-A60D-844DC3932353}" type="datetime1">
              <a:rPr lang="ru-RU" smtClean="0"/>
              <a:t>08.06.2015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8C5B1-8141-4D44-92E7-201443DD80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87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501270" y="993882"/>
            <a:ext cx="8183511" cy="3463695"/>
          </a:xfrm>
        </p:spPr>
        <p:txBody>
          <a:bodyPr>
            <a:normAutofit/>
          </a:bodyPr>
          <a:lstStyle/>
          <a:p>
            <a:pPr algn="l"/>
            <a:r>
              <a:rPr lang="ru-RU" sz="4000" dirty="0" smtClean="0">
                <a:latin typeface="Arial"/>
                <a:cs typeface="Arial"/>
              </a:rPr>
              <a:t>Проектирование и создание информационной системы автоматизированного учета услуг для фитнес-клуба</a:t>
            </a:r>
            <a:r>
              <a:rPr lang="en-US" sz="4000" dirty="0" smtClean="0">
                <a:latin typeface="Arial"/>
                <a:cs typeface="Arial"/>
              </a:rPr>
              <a:t> </a:t>
            </a:r>
            <a:r>
              <a:rPr lang="fr-FR" sz="4000" dirty="0" smtClean="0">
                <a:latin typeface="Arial"/>
                <a:cs typeface="Arial"/>
              </a:rPr>
              <a:t>«</a:t>
            </a:r>
            <a:r>
              <a:rPr lang="ru-RU" sz="4000" dirty="0" err="1" smtClean="0">
                <a:latin typeface="Arial"/>
                <a:cs typeface="Arial"/>
              </a:rPr>
              <a:t>СпортАрена</a:t>
            </a:r>
            <a:r>
              <a:rPr lang="ru-RU" sz="3600" dirty="0" smtClean="0">
                <a:effectLst/>
                <a:latin typeface="Arial"/>
                <a:cs typeface="Arial"/>
              </a:rPr>
              <a:t>» </a:t>
            </a:r>
            <a:r>
              <a:rPr lang="ru-RU" sz="4000" dirty="0" smtClean="0">
                <a:latin typeface="Arial"/>
                <a:cs typeface="Arial"/>
              </a:rPr>
              <a:t> </a:t>
            </a:r>
            <a:endParaRPr lang="ru-RU" sz="4000" dirty="0">
              <a:latin typeface="Arial"/>
              <a:cs typeface="Arial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252341" y="5578363"/>
            <a:ext cx="2432440" cy="925863"/>
          </a:xfrm>
        </p:spPr>
        <p:txBody>
          <a:bodyPr>
            <a:normAutofit/>
          </a:bodyPr>
          <a:lstStyle/>
          <a:p>
            <a:pPr algn="l"/>
            <a:r>
              <a:rPr lang="ru-RU" sz="2400" dirty="0" err="1" smtClean="0">
                <a:solidFill>
                  <a:schemeClr val="tx1"/>
                </a:solidFill>
                <a:latin typeface="Arial"/>
                <a:cs typeface="Arial"/>
              </a:rPr>
              <a:t>Курносова</a:t>
            </a:r>
            <a:r>
              <a:rPr lang="ru-RU" sz="2400" dirty="0" smtClean="0">
                <a:solidFill>
                  <a:schemeClr val="tx1"/>
                </a:solidFill>
                <a:latin typeface="Arial"/>
                <a:cs typeface="Arial"/>
              </a:rPr>
              <a:t> В.Э.</a:t>
            </a:r>
          </a:p>
          <a:p>
            <a:pPr algn="l"/>
            <a:r>
              <a:rPr lang="ru-RU" sz="2400" dirty="0" smtClean="0">
                <a:solidFill>
                  <a:schemeClr val="tx1"/>
                </a:solidFill>
                <a:latin typeface="Arial"/>
                <a:cs typeface="Arial"/>
              </a:rPr>
              <a:t>Каширская И.И.</a:t>
            </a:r>
            <a:endParaRPr lang="ru-RU" sz="2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5" name="Изображение 4" descr="poiai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70" y="5133997"/>
            <a:ext cx="1185050" cy="1335875"/>
          </a:xfrm>
          <a:prstGeom prst="rect">
            <a:avLst/>
          </a:prstGeom>
        </p:spPr>
      </p:pic>
      <p:sp>
        <p:nvSpPr>
          <p:cNvPr id="6" name="Подзаголовок 2"/>
          <p:cNvSpPr txBox="1">
            <a:spLocks/>
          </p:cNvSpPr>
          <p:nvPr/>
        </p:nvSpPr>
        <p:spPr>
          <a:xfrm>
            <a:off x="3720200" y="5578363"/>
            <a:ext cx="2378781" cy="10582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400" dirty="0" smtClean="0">
                <a:solidFill>
                  <a:schemeClr val="tx1"/>
                </a:solidFill>
                <a:latin typeface="Arial"/>
                <a:cs typeface="Arial"/>
              </a:rPr>
              <a:t>Студент:           </a:t>
            </a:r>
          </a:p>
          <a:p>
            <a:pPr algn="r"/>
            <a:r>
              <a:rPr lang="ru-RU" sz="2600" dirty="0" smtClean="0">
                <a:solidFill>
                  <a:schemeClr val="tx1"/>
                </a:solidFill>
                <a:latin typeface="Arial"/>
                <a:cs typeface="Arial"/>
              </a:rPr>
              <a:t>Руководитель</a:t>
            </a:r>
            <a:r>
              <a:rPr lang="ru-RU" sz="2400" dirty="0" smtClean="0">
                <a:solidFill>
                  <a:schemeClr val="tx1"/>
                </a:solidFill>
                <a:latin typeface="Arial"/>
                <a:cs typeface="Arial"/>
              </a:rPr>
              <a:t>:</a:t>
            </a:r>
            <a:endParaRPr lang="ru-RU" sz="24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55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"/>
                <a:cs typeface="Arial"/>
              </a:rPr>
              <a:t>Диаграмма декомпозиции</a:t>
            </a:r>
            <a:endParaRPr lang="ru-RU" dirty="0">
              <a:latin typeface="Arial"/>
              <a:cs typeface="Arial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z="2000" smtClean="0"/>
              <a:t>10</a:t>
            </a:fld>
            <a:endParaRPr lang="ru-RU" sz="2000" dirty="0"/>
          </a:p>
        </p:txBody>
      </p:sp>
      <p:pic>
        <p:nvPicPr>
          <p:cNvPr id="5" name="Рисунок 15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77" y="1417638"/>
            <a:ext cx="7507873" cy="5440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86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Arial"/>
                <a:cs typeface="Arial"/>
              </a:rPr>
              <a:t>Перечень автоматизируемых функций</a:t>
            </a:r>
            <a:r>
              <a:rPr lang="ru-RU" dirty="0" smtClean="0">
                <a:effectLst/>
                <a:latin typeface="Arial"/>
                <a:cs typeface="Arial"/>
              </a:rPr>
              <a:t> </a:t>
            </a:r>
            <a:endParaRPr lang="ru-RU" dirty="0">
              <a:latin typeface="Arial"/>
              <a:cs typeface="Arial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2764"/>
          </a:xfrm>
        </p:spPr>
        <p:txBody>
          <a:bodyPr numCol="2">
            <a:normAutofit fontScale="25000" lnSpcReduction="20000"/>
          </a:bodyPr>
          <a:lstStyle/>
          <a:p>
            <a:pPr lvl="0"/>
            <a:r>
              <a:rPr lang="en-US" sz="8000" dirty="0" err="1">
                <a:latin typeface="Arial"/>
                <a:cs typeface="Arial"/>
              </a:rPr>
              <a:t>работа</a:t>
            </a:r>
            <a:r>
              <a:rPr lang="en-US" sz="8000" dirty="0">
                <a:latin typeface="Arial"/>
                <a:cs typeface="Arial"/>
              </a:rPr>
              <a:t> </a:t>
            </a:r>
            <a:r>
              <a:rPr lang="en-US" sz="8000" dirty="0" err="1" smtClean="0">
                <a:latin typeface="Arial"/>
                <a:cs typeface="Arial"/>
              </a:rPr>
              <a:t>с</a:t>
            </a:r>
            <a:r>
              <a:rPr lang="ru-RU" sz="8000" dirty="0" smtClean="0">
                <a:latin typeface="Arial"/>
                <a:cs typeface="Arial"/>
              </a:rPr>
              <a:t> клиентами</a:t>
            </a:r>
            <a:r>
              <a:rPr lang="en-US" sz="8000" dirty="0" smtClean="0">
                <a:latin typeface="Arial"/>
                <a:cs typeface="Arial"/>
              </a:rPr>
              <a:t>:</a:t>
            </a:r>
            <a:endParaRPr lang="ru-RU" sz="8000" dirty="0">
              <a:latin typeface="Arial"/>
              <a:cs typeface="Arial"/>
            </a:endParaRPr>
          </a:p>
          <a:p>
            <a:pPr lvl="1"/>
            <a:r>
              <a:rPr lang="ru-RU" sz="7200" dirty="0">
                <a:latin typeface="Arial"/>
                <a:cs typeface="Arial"/>
              </a:rPr>
              <a:t>в</a:t>
            </a:r>
            <a:r>
              <a:rPr lang="en-US" sz="7200" dirty="0" err="1">
                <a:latin typeface="Arial"/>
                <a:cs typeface="Arial"/>
              </a:rPr>
              <a:t>едение</a:t>
            </a:r>
            <a:r>
              <a:rPr lang="en-US" sz="7200" dirty="0">
                <a:latin typeface="Arial"/>
                <a:cs typeface="Arial"/>
              </a:rPr>
              <a:t> </a:t>
            </a:r>
            <a:r>
              <a:rPr lang="en-US" sz="7200" dirty="0" err="1">
                <a:latin typeface="Arial"/>
                <a:cs typeface="Arial"/>
              </a:rPr>
              <a:t>базы</a:t>
            </a:r>
            <a:r>
              <a:rPr lang="en-US" sz="7200" dirty="0">
                <a:latin typeface="Arial"/>
                <a:cs typeface="Arial"/>
              </a:rPr>
              <a:t> </a:t>
            </a:r>
            <a:r>
              <a:rPr lang="en-US" sz="7200" dirty="0" err="1">
                <a:latin typeface="Arial"/>
                <a:cs typeface="Arial"/>
              </a:rPr>
              <a:t>клиентов</a:t>
            </a:r>
            <a:r>
              <a:rPr lang="en-US" sz="7200" dirty="0">
                <a:latin typeface="Arial"/>
                <a:cs typeface="Arial"/>
              </a:rPr>
              <a:t>;</a:t>
            </a:r>
            <a:endParaRPr lang="ru-RU" sz="7200" dirty="0">
              <a:latin typeface="Arial"/>
              <a:cs typeface="Arial"/>
            </a:endParaRPr>
          </a:p>
          <a:p>
            <a:pPr lvl="1"/>
            <a:r>
              <a:rPr lang="ru-RU" sz="7200" dirty="0">
                <a:latin typeface="Arial"/>
                <a:cs typeface="Arial"/>
              </a:rPr>
              <a:t>управление </a:t>
            </a:r>
            <a:r>
              <a:rPr lang="ru-RU" sz="7200" dirty="0" smtClean="0">
                <a:latin typeface="Arial"/>
                <a:cs typeface="Arial"/>
              </a:rPr>
              <a:t>абонементами;</a:t>
            </a:r>
            <a:endParaRPr lang="ru-RU" sz="7200" dirty="0">
              <a:latin typeface="Arial"/>
              <a:cs typeface="Arial"/>
            </a:endParaRPr>
          </a:p>
          <a:p>
            <a:pPr lvl="1"/>
            <a:r>
              <a:rPr lang="en-US" sz="7200" dirty="0" err="1">
                <a:latin typeface="Arial"/>
                <a:cs typeface="Arial"/>
              </a:rPr>
              <a:t>учет</a:t>
            </a:r>
            <a:r>
              <a:rPr lang="en-US" sz="7200" dirty="0">
                <a:latin typeface="Arial"/>
                <a:cs typeface="Arial"/>
              </a:rPr>
              <a:t> </a:t>
            </a:r>
            <a:r>
              <a:rPr lang="en-US" sz="7200" dirty="0" err="1">
                <a:latin typeface="Arial"/>
                <a:cs typeface="Arial"/>
              </a:rPr>
              <a:t>посещений</a:t>
            </a:r>
            <a:r>
              <a:rPr lang="en-US" sz="7200" dirty="0">
                <a:latin typeface="Arial"/>
                <a:cs typeface="Arial"/>
              </a:rPr>
              <a:t> </a:t>
            </a:r>
            <a:r>
              <a:rPr lang="en-US" sz="7200" dirty="0" err="1">
                <a:latin typeface="Arial"/>
                <a:cs typeface="Arial"/>
              </a:rPr>
              <a:t>клиентов</a:t>
            </a:r>
            <a:r>
              <a:rPr lang="en-US" sz="7200" dirty="0">
                <a:latin typeface="Arial"/>
                <a:cs typeface="Arial"/>
              </a:rPr>
              <a:t>;</a:t>
            </a:r>
            <a:endParaRPr lang="ru-RU" sz="7200" dirty="0">
              <a:latin typeface="Arial"/>
              <a:cs typeface="Arial"/>
            </a:endParaRPr>
          </a:p>
          <a:p>
            <a:pPr lvl="1"/>
            <a:r>
              <a:rPr lang="ru-RU" sz="7200" dirty="0" smtClean="0">
                <a:latin typeface="Arial"/>
                <a:cs typeface="Arial"/>
              </a:rPr>
              <a:t>предварительная </a:t>
            </a:r>
            <a:r>
              <a:rPr lang="ru-RU" sz="7200" dirty="0">
                <a:latin typeface="Arial"/>
                <a:cs typeface="Arial"/>
              </a:rPr>
              <a:t>запись на </a:t>
            </a:r>
            <a:r>
              <a:rPr lang="ru-RU" sz="7200" dirty="0" smtClean="0">
                <a:latin typeface="Arial"/>
                <a:cs typeface="Arial"/>
              </a:rPr>
              <a:t>групповые занятия,               индивидуальные </a:t>
            </a:r>
            <a:r>
              <a:rPr lang="ru-RU" sz="7200" dirty="0">
                <a:latin typeface="Arial"/>
                <a:cs typeface="Arial"/>
              </a:rPr>
              <a:t>тренировки;</a:t>
            </a:r>
          </a:p>
          <a:p>
            <a:pPr lvl="1"/>
            <a:r>
              <a:rPr lang="ru-RU" sz="7200" dirty="0">
                <a:latin typeface="Arial"/>
                <a:cs typeface="Arial"/>
              </a:rPr>
              <a:t>работа с корпоративными клиентами (организациями)</a:t>
            </a:r>
            <a:r>
              <a:rPr lang="ru-RU" sz="7200" dirty="0" smtClean="0">
                <a:latin typeface="Arial"/>
                <a:cs typeface="Arial"/>
              </a:rPr>
              <a:t>;</a:t>
            </a:r>
          </a:p>
          <a:p>
            <a:pPr lvl="0"/>
            <a:r>
              <a:rPr lang="ru-RU" sz="7200" dirty="0">
                <a:latin typeface="Arial"/>
                <a:cs typeface="Arial"/>
              </a:rPr>
              <a:t>у</a:t>
            </a:r>
            <a:r>
              <a:rPr lang="en-US" sz="7200" dirty="0" err="1">
                <a:latin typeface="Arial"/>
                <a:cs typeface="Arial"/>
              </a:rPr>
              <a:t>правление</a:t>
            </a:r>
            <a:r>
              <a:rPr lang="en-US" sz="7200" dirty="0">
                <a:latin typeface="Arial"/>
                <a:cs typeface="Arial"/>
              </a:rPr>
              <a:t> </a:t>
            </a:r>
            <a:r>
              <a:rPr lang="en-US" sz="7200" dirty="0" err="1">
                <a:latin typeface="Arial"/>
                <a:cs typeface="Arial"/>
              </a:rPr>
              <a:t>персоналом</a:t>
            </a:r>
            <a:r>
              <a:rPr lang="en-US" sz="7200" dirty="0">
                <a:latin typeface="Arial"/>
                <a:cs typeface="Arial"/>
              </a:rPr>
              <a:t>:</a:t>
            </a:r>
            <a:endParaRPr lang="ru-RU" sz="7200" dirty="0">
              <a:latin typeface="Arial"/>
              <a:cs typeface="Arial"/>
            </a:endParaRPr>
          </a:p>
          <a:p>
            <a:pPr lvl="1"/>
            <a:r>
              <a:rPr lang="ru-RU" sz="7200" dirty="0">
                <a:latin typeface="Arial"/>
                <a:cs typeface="Arial"/>
              </a:rPr>
              <a:t>в</a:t>
            </a:r>
            <a:r>
              <a:rPr lang="en-US" sz="7200" dirty="0" err="1">
                <a:latin typeface="Arial"/>
                <a:cs typeface="Arial"/>
              </a:rPr>
              <a:t>едение</a:t>
            </a:r>
            <a:r>
              <a:rPr lang="en-US" sz="7200" dirty="0">
                <a:latin typeface="Arial"/>
                <a:cs typeface="Arial"/>
              </a:rPr>
              <a:t> </a:t>
            </a:r>
            <a:r>
              <a:rPr lang="en-US" sz="7200" dirty="0" err="1">
                <a:latin typeface="Arial"/>
                <a:cs typeface="Arial"/>
              </a:rPr>
              <a:t>графика</a:t>
            </a:r>
            <a:r>
              <a:rPr lang="en-US" sz="7200" dirty="0">
                <a:latin typeface="Arial"/>
                <a:cs typeface="Arial"/>
              </a:rPr>
              <a:t> </a:t>
            </a:r>
            <a:r>
              <a:rPr lang="en-US" sz="7200" dirty="0" err="1">
                <a:latin typeface="Arial"/>
                <a:cs typeface="Arial"/>
              </a:rPr>
              <a:t>работы</a:t>
            </a:r>
            <a:r>
              <a:rPr lang="en-US" sz="7200" dirty="0">
                <a:latin typeface="Arial"/>
                <a:cs typeface="Arial"/>
              </a:rPr>
              <a:t> </a:t>
            </a:r>
            <a:r>
              <a:rPr lang="en-US" sz="7200" dirty="0" err="1">
                <a:latin typeface="Arial"/>
                <a:cs typeface="Arial"/>
              </a:rPr>
              <a:t>сотрудников</a:t>
            </a:r>
            <a:r>
              <a:rPr lang="en-US" sz="7200" dirty="0">
                <a:latin typeface="Arial"/>
                <a:cs typeface="Arial"/>
              </a:rPr>
              <a:t>; </a:t>
            </a:r>
            <a:endParaRPr lang="ru-RU" sz="7200" dirty="0">
              <a:latin typeface="Arial"/>
              <a:cs typeface="Arial"/>
            </a:endParaRPr>
          </a:p>
          <a:p>
            <a:pPr lvl="1"/>
            <a:r>
              <a:rPr lang="en-US" sz="7200" dirty="0" err="1">
                <a:latin typeface="Arial"/>
                <a:cs typeface="Arial"/>
              </a:rPr>
              <a:t>учет</a:t>
            </a:r>
            <a:r>
              <a:rPr lang="en-US" sz="7200" dirty="0">
                <a:latin typeface="Arial"/>
                <a:cs typeface="Arial"/>
              </a:rPr>
              <a:t> </a:t>
            </a:r>
            <a:r>
              <a:rPr lang="en-US" sz="7200" dirty="0" err="1">
                <a:latin typeface="Arial"/>
                <a:cs typeface="Arial"/>
              </a:rPr>
              <a:t>отработанного</a:t>
            </a:r>
            <a:r>
              <a:rPr lang="en-US" sz="7200" dirty="0">
                <a:latin typeface="Arial"/>
                <a:cs typeface="Arial"/>
              </a:rPr>
              <a:t> </a:t>
            </a:r>
            <a:r>
              <a:rPr lang="en-US" sz="7200" dirty="0" err="1">
                <a:latin typeface="Arial"/>
                <a:cs typeface="Arial"/>
              </a:rPr>
              <a:t>времени</a:t>
            </a:r>
            <a:r>
              <a:rPr lang="en-US" sz="7200" dirty="0">
                <a:latin typeface="Arial"/>
                <a:cs typeface="Arial"/>
              </a:rPr>
              <a:t>;</a:t>
            </a:r>
            <a:endParaRPr lang="ru-RU" sz="7200" dirty="0">
              <a:latin typeface="Arial"/>
              <a:cs typeface="Arial"/>
            </a:endParaRPr>
          </a:p>
          <a:p>
            <a:pPr lvl="0"/>
            <a:r>
              <a:rPr lang="en-US" sz="7200" dirty="0" err="1">
                <a:latin typeface="Arial"/>
                <a:cs typeface="Arial"/>
              </a:rPr>
              <a:t>ведение</a:t>
            </a:r>
            <a:r>
              <a:rPr lang="en-US" sz="7200" dirty="0">
                <a:latin typeface="Arial"/>
                <a:cs typeface="Arial"/>
              </a:rPr>
              <a:t> </a:t>
            </a:r>
            <a:r>
              <a:rPr lang="en-US" sz="7200" dirty="0" err="1">
                <a:latin typeface="Arial"/>
                <a:cs typeface="Arial"/>
              </a:rPr>
              <a:t>склада</a:t>
            </a:r>
            <a:r>
              <a:rPr lang="en-US" sz="7200" dirty="0">
                <a:latin typeface="Arial"/>
                <a:cs typeface="Arial"/>
              </a:rPr>
              <a:t>:</a:t>
            </a:r>
            <a:endParaRPr lang="ru-RU" sz="7200" dirty="0">
              <a:latin typeface="Arial"/>
              <a:cs typeface="Arial"/>
            </a:endParaRPr>
          </a:p>
          <a:p>
            <a:pPr lvl="1"/>
            <a:r>
              <a:rPr lang="en-US" sz="7200" dirty="0" err="1">
                <a:latin typeface="Arial"/>
                <a:cs typeface="Arial"/>
              </a:rPr>
              <a:t>поступление</a:t>
            </a:r>
            <a:r>
              <a:rPr lang="en-US" sz="7200" dirty="0">
                <a:latin typeface="Arial"/>
                <a:cs typeface="Arial"/>
              </a:rPr>
              <a:t> </a:t>
            </a:r>
            <a:r>
              <a:rPr lang="en-US" sz="7200" dirty="0" err="1">
                <a:latin typeface="Arial"/>
                <a:cs typeface="Arial"/>
              </a:rPr>
              <a:t>товаров</a:t>
            </a:r>
            <a:r>
              <a:rPr lang="en-US" sz="7200" dirty="0">
                <a:latin typeface="Arial"/>
                <a:cs typeface="Arial"/>
              </a:rPr>
              <a:t> </a:t>
            </a:r>
            <a:r>
              <a:rPr lang="en-US" sz="7200" dirty="0" err="1">
                <a:latin typeface="Arial"/>
                <a:cs typeface="Arial"/>
              </a:rPr>
              <a:t>на</a:t>
            </a:r>
            <a:r>
              <a:rPr lang="en-US" sz="7200" dirty="0">
                <a:latin typeface="Arial"/>
                <a:cs typeface="Arial"/>
              </a:rPr>
              <a:t> </a:t>
            </a:r>
            <a:r>
              <a:rPr lang="en-US" sz="7200" dirty="0" err="1">
                <a:latin typeface="Arial"/>
                <a:cs typeface="Arial"/>
              </a:rPr>
              <a:t>склад</a:t>
            </a:r>
            <a:r>
              <a:rPr lang="en-US" sz="7200" dirty="0">
                <a:latin typeface="Arial"/>
                <a:cs typeface="Arial"/>
              </a:rPr>
              <a:t>; </a:t>
            </a:r>
            <a:endParaRPr lang="ru-RU" sz="7200" dirty="0">
              <a:latin typeface="Arial"/>
              <a:cs typeface="Arial"/>
            </a:endParaRPr>
          </a:p>
          <a:p>
            <a:pPr lvl="1"/>
            <a:r>
              <a:rPr lang="en-US" sz="7200" dirty="0" err="1">
                <a:latin typeface="Arial"/>
                <a:cs typeface="Arial"/>
              </a:rPr>
              <a:t>розничная</a:t>
            </a:r>
            <a:r>
              <a:rPr lang="en-US" sz="7200" dirty="0">
                <a:latin typeface="Arial"/>
                <a:cs typeface="Arial"/>
              </a:rPr>
              <a:t> </a:t>
            </a:r>
            <a:r>
              <a:rPr lang="en-US" sz="7200" dirty="0" err="1">
                <a:latin typeface="Arial"/>
                <a:cs typeface="Arial"/>
              </a:rPr>
              <a:t>продажа</a:t>
            </a:r>
            <a:r>
              <a:rPr lang="en-US" sz="7200" dirty="0">
                <a:latin typeface="Arial"/>
                <a:cs typeface="Arial"/>
              </a:rPr>
              <a:t> </a:t>
            </a:r>
            <a:r>
              <a:rPr lang="en-US" sz="7200" dirty="0" err="1">
                <a:latin typeface="Arial"/>
                <a:cs typeface="Arial"/>
              </a:rPr>
              <a:t>товара</a:t>
            </a:r>
            <a:r>
              <a:rPr lang="en-US" sz="7200" dirty="0">
                <a:latin typeface="Arial"/>
                <a:cs typeface="Arial"/>
              </a:rPr>
              <a:t> </a:t>
            </a:r>
            <a:r>
              <a:rPr lang="en-US" sz="7200" dirty="0" err="1">
                <a:latin typeface="Arial"/>
                <a:cs typeface="Arial"/>
              </a:rPr>
              <a:t>клиентам</a:t>
            </a:r>
            <a:r>
              <a:rPr lang="en-US" sz="7200" dirty="0">
                <a:latin typeface="Arial"/>
                <a:cs typeface="Arial"/>
              </a:rPr>
              <a:t>;</a:t>
            </a:r>
            <a:endParaRPr lang="ru-RU" sz="7200" dirty="0">
              <a:latin typeface="Arial"/>
              <a:cs typeface="Arial"/>
            </a:endParaRPr>
          </a:p>
          <a:p>
            <a:pPr lvl="1"/>
            <a:r>
              <a:rPr lang="en-US" sz="7200" dirty="0" err="1">
                <a:latin typeface="Arial"/>
                <a:cs typeface="Arial"/>
              </a:rPr>
              <a:t>проведение</a:t>
            </a:r>
            <a:r>
              <a:rPr lang="en-US" sz="7200" dirty="0">
                <a:latin typeface="Arial"/>
                <a:cs typeface="Arial"/>
              </a:rPr>
              <a:t> </a:t>
            </a:r>
            <a:r>
              <a:rPr lang="en-US" sz="7200" dirty="0" err="1">
                <a:latin typeface="Arial"/>
                <a:cs typeface="Arial"/>
              </a:rPr>
              <a:t>инвентаризации</a:t>
            </a:r>
            <a:r>
              <a:rPr lang="en-US" sz="7200" dirty="0" smtClean="0">
                <a:latin typeface="Arial"/>
                <a:cs typeface="Arial"/>
              </a:rPr>
              <a:t>;</a:t>
            </a:r>
            <a:endParaRPr lang="ru-RU" sz="7200" dirty="0">
              <a:latin typeface="Arial"/>
              <a:cs typeface="Arial"/>
            </a:endParaRPr>
          </a:p>
          <a:p>
            <a:pPr lvl="0"/>
            <a:r>
              <a:rPr lang="ru-RU" sz="7200" dirty="0">
                <a:latin typeface="Arial"/>
                <a:cs typeface="Arial"/>
              </a:rPr>
              <a:t>ведение аналитики о работе фитнес клуба:</a:t>
            </a:r>
          </a:p>
          <a:p>
            <a:pPr lvl="1"/>
            <a:r>
              <a:rPr lang="ru-RU" sz="7200" dirty="0">
                <a:latin typeface="Arial"/>
                <a:cs typeface="Arial"/>
              </a:rPr>
              <a:t>отчеты по клиентам (соотношение притока </a:t>
            </a:r>
            <a:r>
              <a:rPr lang="ru-RU" sz="7200" dirty="0" smtClean="0">
                <a:latin typeface="Arial"/>
                <a:cs typeface="Arial"/>
              </a:rPr>
              <a:t>            и </a:t>
            </a:r>
            <a:r>
              <a:rPr lang="ru-RU" sz="7200" dirty="0">
                <a:latin typeface="Arial"/>
                <a:cs typeface="Arial"/>
              </a:rPr>
              <a:t>оттока клиентов, </a:t>
            </a:r>
            <a:r>
              <a:rPr lang="ru-RU" sz="7200" dirty="0" smtClean="0">
                <a:latin typeface="Arial"/>
                <a:cs typeface="Arial"/>
              </a:rPr>
              <a:t>статистика </a:t>
            </a:r>
            <a:r>
              <a:rPr lang="ru-RU" sz="7200" dirty="0">
                <a:latin typeface="Arial"/>
                <a:cs typeface="Arial"/>
              </a:rPr>
              <a:t>посещений, </a:t>
            </a:r>
            <a:r>
              <a:rPr lang="ru-RU" sz="7200" dirty="0" smtClean="0">
                <a:latin typeface="Arial"/>
                <a:cs typeface="Arial"/>
              </a:rPr>
              <a:t>посещаемость </a:t>
            </a:r>
            <a:r>
              <a:rPr lang="ru-RU" sz="7200" dirty="0">
                <a:latin typeface="Arial"/>
                <a:cs typeface="Arial"/>
              </a:rPr>
              <a:t>занятий и др.);</a:t>
            </a:r>
          </a:p>
          <a:p>
            <a:pPr lvl="1"/>
            <a:r>
              <a:rPr lang="ru-RU" sz="7200" dirty="0">
                <a:latin typeface="Arial"/>
                <a:cs typeface="Arial"/>
              </a:rPr>
              <a:t>аналитика финансовых результатов (прибыль, прибыль по клиентам, прибыль по сотрудникам);</a:t>
            </a:r>
          </a:p>
          <a:p>
            <a:pPr lvl="1"/>
            <a:r>
              <a:rPr lang="ru-RU" sz="7200" dirty="0">
                <a:latin typeface="Arial"/>
                <a:cs typeface="Arial"/>
              </a:rPr>
              <a:t>отчеты по складу (остатки товаров на складах, критические остатки - необходимо обеспечить и др.);</a:t>
            </a:r>
          </a:p>
          <a:p>
            <a:pPr lvl="1"/>
            <a:r>
              <a:rPr lang="ru-RU" sz="7200" dirty="0">
                <a:latin typeface="Arial"/>
                <a:cs typeface="Arial"/>
              </a:rPr>
              <a:t>анализ работы сотрудников (рейтинг сотрудников по количеству обслуженных клиентов, </a:t>
            </a:r>
            <a:r>
              <a:rPr lang="ru-RU" sz="7200" dirty="0" smtClean="0">
                <a:latin typeface="Arial"/>
                <a:cs typeface="Arial"/>
              </a:rPr>
              <a:t>план</a:t>
            </a:r>
            <a:r>
              <a:rPr lang="ru-RU" sz="7200" dirty="0">
                <a:latin typeface="Arial"/>
                <a:cs typeface="Arial"/>
              </a:rPr>
              <a:t>-</a:t>
            </a:r>
            <a:r>
              <a:rPr lang="ru-RU" sz="7200" dirty="0" err="1">
                <a:latin typeface="Arial"/>
                <a:cs typeface="Arial"/>
              </a:rPr>
              <a:t>фактный</a:t>
            </a:r>
            <a:r>
              <a:rPr lang="ru-RU" sz="7200" dirty="0">
                <a:latin typeface="Arial"/>
                <a:cs typeface="Arial"/>
              </a:rPr>
              <a:t> анализ отработанного времени и др.).</a:t>
            </a:r>
          </a:p>
          <a:p>
            <a:pPr marL="457200" lvl="1" indent="0">
              <a:buNone/>
            </a:pPr>
            <a:endParaRPr lang="ru-RU" sz="4800" dirty="0">
              <a:latin typeface="Arial"/>
              <a:cs typeface="Arial"/>
            </a:endParaRPr>
          </a:p>
          <a:p>
            <a:endParaRPr lang="ru-RU" dirty="0">
              <a:latin typeface="Arial"/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z="2000" smtClean="0"/>
              <a:t>11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93733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"/>
                <a:cs typeface="Arial"/>
              </a:rPr>
              <a:t>Логическая модель данных</a:t>
            </a:r>
            <a:endParaRPr lang="ru-RU" dirty="0">
              <a:latin typeface="Arial"/>
              <a:cs typeface="Arial"/>
            </a:endParaRPr>
          </a:p>
        </p:txBody>
      </p:sp>
      <p:pic>
        <p:nvPicPr>
          <p:cNvPr id="5" name="Содержимое 4" descr="3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71" r="-28171"/>
          <a:stretch>
            <a:fillRect/>
          </a:stretch>
        </p:blipFill>
        <p:spPr>
          <a:xfrm>
            <a:off x="-196743" y="1248090"/>
            <a:ext cx="9952307" cy="5473385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z="2000" smtClean="0"/>
              <a:t>12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16500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"/>
                <a:cs typeface="Arial"/>
              </a:rPr>
              <a:t>Физическая модель данных</a:t>
            </a:r>
            <a:endParaRPr lang="ru-RU" dirty="0">
              <a:latin typeface="Arial"/>
              <a:cs typeface="Arial"/>
            </a:endParaRPr>
          </a:p>
        </p:txBody>
      </p:sp>
      <p:pic>
        <p:nvPicPr>
          <p:cNvPr id="5" name="Содержимое 4" descr="Untitled\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543" r="-46543"/>
          <a:stretch>
            <a:fillRect/>
          </a:stretch>
        </p:blipFill>
        <p:spPr>
          <a:xfrm>
            <a:off x="-640993" y="1162752"/>
            <a:ext cx="10355722" cy="5695248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z="2000" smtClean="0"/>
              <a:t>13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97776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268283" y="274638"/>
            <a:ext cx="8602961" cy="11430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"/>
                <a:cs typeface="Arial"/>
              </a:rPr>
              <a:t>Взаимодействие функциональных блоков</a:t>
            </a:r>
            <a:r>
              <a:rPr lang="ru-RU" dirty="0" smtClean="0">
                <a:effectLst/>
                <a:latin typeface="Arial"/>
                <a:cs typeface="Arial"/>
              </a:rPr>
              <a:t> программы</a:t>
            </a:r>
            <a:endParaRPr lang="ru-RU" dirty="0">
              <a:latin typeface="Arial"/>
              <a:cs typeface="Arial"/>
            </a:endParaRPr>
          </a:p>
        </p:txBody>
      </p:sp>
      <p:pic>
        <p:nvPicPr>
          <p:cNvPr id="5" name="Содержимое 4" descr="Снимок экрана 2015-05-25 в 16.07.16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360" r="-57360"/>
          <a:stretch>
            <a:fillRect/>
          </a:stretch>
        </p:blipFill>
        <p:spPr>
          <a:xfrm>
            <a:off x="-267549" y="1417638"/>
            <a:ext cx="9644015" cy="5303837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z="2000" smtClean="0"/>
              <a:t>14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95666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/>
                <a:cs typeface="Arial"/>
              </a:rPr>
              <a:t>Основное окно </a:t>
            </a:r>
            <a:r>
              <a:rPr lang="ru-RU" dirty="0" smtClean="0">
                <a:latin typeface="Arial"/>
                <a:cs typeface="Arial"/>
              </a:rPr>
              <a:t>приложения</a:t>
            </a:r>
            <a:endParaRPr lang="ru-RU" dirty="0">
              <a:latin typeface="Arial"/>
              <a:cs typeface="Arial"/>
            </a:endParaRPr>
          </a:p>
        </p:txBody>
      </p:sp>
      <p:pic>
        <p:nvPicPr>
          <p:cNvPr id="5" name="Содержимое 4" descr="Снимок экрана 2015-05-25 в 19.39.14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>
            <a:fillRect/>
          </a:stretch>
        </p:blipFill>
        <p:spPr/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z="2000" smtClean="0"/>
              <a:t>15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2263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"/>
                <a:cs typeface="Arial"/>
              </a:rPr>
              <a:t>Подраздел «Задачи»</a:t>
            </a:r>
            <a:endParaRPr lang="ru-RU" dirty="0">
              <a:latin typeface="Arial"/>
              <a:cs typeface="Arial"/>
            </a:endParaRPr>
          </a:p>
        </p:txBody>
      </p:sp>
      <p:pic>
        <p:nvPicPr>
          <p:cNvPr id="5" name="Содержимое 4" descr="task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49" b="-2849"/>
          <a:stretch>
            <a:fillRect/>
          </a:stretch>
        </p:blipFill>
        <p:spPr>
          <a:xfrm>
            <a:off x="232512" y="1417638"/>
            <a:ext cx="8786242" cy="4832095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z="2000" smtClean="0"/>
              <a:t>16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61291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"/>
                <a:cs typeface="Arial"/>
              </a:rPr>
              <a:t>Подраздел «Статистика»</a:t>
            </a:r>
            <a:endParaRPr lang="ru-RU" dirty="0">
              <a:latin typeface="Arial"/>
              <a:cs typeface="Arial"/>
            </a:endParaRPr>
          </a:p>
        </p:txBody>
      </p:sp>
      <p:pic>
        <p:nvPicPr>
          <p:cNvPr id="5" name="Содержимое 4" descr="sta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26" b="-2926"/>
          <a:stretch>
            <a:fillRect/>
          </a:stretch>
        </p:blipFill>
        <p:spPr/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z="2000" smtClean="0"/>
              <a:t>17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745110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latin typeface="Arial"/>
                <a:cs typeface="Arial"/>
              </a:rPr>
              <a:t>Подраздел «Запись на занятие»</a:t>
            </a:r>
            <a:endParaRPr lang="ru-RU" dirty="0">
              <a:latin typeface="Arial"/>
              <a:cs typeface="Arial"/>
            </a:endParaRPr>
          </a:p>
        </p:txBody>
      </p:sp>
      <p:pic>
        <p:nvPicPr>
          <p:cNvPr id="5" name="Содержимое 4" descr="classe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" b="-3249"/>
          <a:stretch>
            <a:fillRect/>
          </a:stretch>
        </p:blipFill>
        <p:spPr/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z="2000" smtClean="0"/>
              <a:t>18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871086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"/>
                <a:cs typeface="Arial"/>
              </a:rPr>
              <a:t>Подраздел «Клубные карты»</a:t>
            </a:r>
            <a:endParaRPr lang="ru-RU" dirty="0">
              <a:latin typeface="Arial"/>
              <a:cs typeface="Arial"/>
            </a:endParaRPr>
          </a:p>
        </p:txBody>
      </p:sp>
      <p:pic>
        <p:nvPicPr>
          <p:cNvPr id="5" name="Содержимое 4" descr="buy_car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8" b="-3088"/>
          <a:stretch>
            <a:fillRect/>
          </a:stretch>
        </p:blipFill>
        <p:spPr/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z="2000" smtClean="0"/>
              <a:t>19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08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latin typeface="Arial"/>
                <a:cs typeface="Arial"/>
              </a:rPr>
              <a:t>Автоматизация бизнес-процессов позволяет:</a:t>
            </a:r>
            <a:endParaRPr lang="ru-RU" dirty="0">
              <a:latin typeface="Arial"/>
              <a:cs typeface="Arial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82625" y="1806575"/>
            <a:ext cx="8366125" cy="4765675"/>
          </a:xfrm>
        </p:spPr>
        <p:txBody>
          <a:bodyPr>
            <a:normAutofit lnSpcReduction="10000"/>
          </a:bodyPr>
          <a:lstStyle/>
          <a:p>
            <a:pPr lvl="0"/>
            <a:r>
              <a:rPr lang="en-US" sz="2800" dirty="0" err="1">
                <a:latin typeface="Arial"/>
                <a:cs typeface="Arial"/>
              </a:rPr>
              <a:t>координировать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все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операции</a:t>
            </a:r>
            <a:r>
              <a:rPr lang="en-US" sz="2800" dirty="0">
                <a:latin typeface="Arial"/>
                <a:cs typeface="Arial"/>
              </a:rPr>
              <a:t>, </a:t>
            </a:r>
            <a:r>
              <a:rPr lang="en-US" sz="2800" dirty="0" err="1">
                <a:latin typeface="Arial"/>
                <a:cs typeface="Arial"/>
              </a:rPr>
              <a:t>связанные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ru-RU" sz="2800" dirty="0" smtClean="0">
                <a:latin typeface="Arial"/>
                <a:cs typeface="Arial"/>
              </a:rPr>
              <a:t>      </a:t>
            </a:r>
            <a:r>
              <a:rPr lang="en-US" sz="2800" dirty="0" err="1" smtClean="0">
                <a:latin typeface="Arial"/>
                <a:cs typeface="Arial"/>
              </a:rPr>
              <a:t>с</a:t>
            </a:r>
            <a:r>
              <a:rPr lang="ru-RU" sz="2800" dirty="0" smtClean="0">
                <a:latin typeface="Arial"/>
                <a:cs typeface="Arial"/>
              </a:rPr>
              <a:t>:</a:t>
            </a:r>
            <a:r>
              <a:rPr lang="en-US" sz="2800" dirty="0" smtClean="0">
                <a:latin typeface="Arial"/>
                <a:cs typeface="Arial"/>
              </a:rPr>
              <a:t> </a:t>
            </a:r>
            <a:endParaRPr lang="ru-RU" sz="2800" dirty="0" smtClean="0">
              <a:latin typeface="Arial"/>
              <a:cs typeface="Arial"/>
            </a:endParaRPr>
          </a:p>
          <a:p>
            <a:pPr lvl="1"/>
            <a:r>
              <a:rPr lang="en-US" dirty="0" err="1" smtClean="0">
                <a:latin typeface="Arial"/>
                <a:cs typeface="Arial"/>
              </a:rPr>
              <a:t>закупками</a:t>
            </a:r>
            <a:r>
              <a:rPr lang="en-US" dirty="0">
                <a:latin typeface="Arial"/>
                <a:cs typeface="Arial"/>
              </a:rPr>
              <a:t>, </a:t>
            </a:r>
            <a:endParaRPr lang="ru-RU" dirty="0" smtClean="0">
              <a:latin typeface="Arial"/>
              <a:cs typeface="Arial"/>
            </a:endParaRPr>
          </a:p>
          <a:p>
            <a:pPr lvl="1"/>
            <a:r>
              <a:rPr lang="en-US" dirty="0" err="1" smtClean="0">
                <a:latin typeface="Arial"/>
                <a:cs typeface="Arial"/>
              </a:rPr>
              <a:t>продажами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и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производством</a:t>
            </a:r>
            <a:r>
              <a:rPr lang="en-US" dirty="0" smtClean="0">
                <a:latin typeface="Arial"/>
                <a:cs typeface="Arial"/>
              </a:rPr>
              <a:t>,</a:t>
            </a:r>
            <a:endParaRPr lang="ru-RU" dirty="0" smtClean="0">
              <a:latin typeface="Arial"/>
              <a:cs typeface="Arial"/>
            </a:endParaRPr>
          </a:p>
          <a:p>
            <a:pPr lvl="1"/>
            <a:r>
              <a:rPr lang="en-US" dirty="0" err="1" smtClean="0">
                <a:latin typeface="Arial"/>
                <a:cs typeface="Arial"/>
              </a:rPr>
              <a:t>управлением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финансами</a:t>
            </a:r>
            <a:r>
              <a:rPr lang="ru-RU" dirty="0" smtClean="0">
                <a:latin typeface="Arial"/>
                <a:cs typeface="Arial"/>
              </a:rPr>
              <a:t>,</a:t>
            </a:r>
          </a:p>
          <a:p>
            <a:pPr lvl="1"/>
            <a:r>
              <a:rPr lang="en-US" dirty="0" err="1" smtClean="0">
                <a:latin typeface="Arial"/>
                <a:cs typeface="Arial"/>
              </a:rPr>
              <a:t>взаимодействием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с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клиентами</a:t>
            </a:r>
            <a:r>
              <a:rPr lang="en-US" dirty="0" smtClean="0">
                <a:latin typeface="Arial"/>
                <a:cs typeface="Arial"/>
              </a:rPr>
              <a:t>;</a:t>
            </a:r>
          </a:p>
          <a:p>
            <a:r>
              <a:rPr lang="ru-RU" sz="2800" dirty="0" smtClean="0">
                <a:latin typeface="Arial"/>
                <a:cs typeface="Arial"/>
              </a:rPr>
              <a:t>реализовывать функции:</a:t>
            </a:r>
          </a:p>
          <a:p>
            <a:pPr lvl="1"/>
            <a:r>
              <a:rPr lang="ru-RU" dirty="0" smtClean="0">
                <a:latin typeface="Arial"/>
                <a:cs typeface="Arial"/>
              </a:rPr>
              <a:t>управления деловой аналитикой,</a:t>
            </a:r>
          </a:p>
          <a:p>
            <a:pPr lvl="1"/>
            <a:r>
              <a:rPr lang="ru-RU" dirty="0" smtClean="0">
                <a:latin typeface="Arial"/>
                <a:cs typeface="Arial"/>
              </a:rPr>
              <a:t>сбора информации в автоматическом  режиме</a:t>
            </a:r>
            <a:r>
              <a:rPr lang="en-US" dirty="0" smtClean="0">
                <a:latin typeface="Arial"/>
                <a:cs typeface="Arial"/>
              </a:rPr>
              <a:t>.</a:t>
            </a:r>
            <a:endParaRPr lang="ru-RU" dirty="0">
              <a:latin typeface="Arial"/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z="2000" smtClean="0"/>
              <a:t>2</a:t>
            </a:fld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1432077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214627" y="274638"/>
            <a:ext cx="8781817" cy="11430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"/>
                <a:cs typeface="Arial"/>
              </a:rPr>
              <a:t>Документ «Продажа абонемента»</a:t>
            </a:r>
            <a:r>
              <a:rPr lang="ru-RU" dirty="0" smtClean="0">
                <a:effectLst/>
                <a:latin typeface="Arial"/>
                <a:cs typeface="Arial"/>
              </a:rPr>
              <a:t> </a:t>
            </a:r>
            <a:endParaRPr lang="ru-RU" dirty="0">
              <a:latin typeface="Arial"/>
              <a:cs typeface="Arial"/>
            </a:endParaRPr>
          </a:p>
        </p:txBody>
      </p:sp>
      <p:pic>
        <p:nvPicPr>
          <p:cNvPr id="5" name="Содержимое 4" descr="card_invoic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08" b="-3008"/>
          <a:stretch>
            <a:fillRect/>
          </a:stretch>
        </p:blipFill>
        <p:spPr/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z="2000" smtClean="0"/>
              <a:t>20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328083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"/>
                <a:cs typeface="Arial"/>
              </a:rPr>
              <a:t>Раздел «Расписание занятий»</a:t>
            </a:r>
            <a:endParaRPr lang="ru-RU" dirty="0">
              <a:latin typeface="Arial"/>
              <a:cs typeface="Arial"/>
            </a:endParaRPr>
          </a:p>
        </p:txBody>
      </p:sp>
      <p:pic>
        <p:nvPicPr>
          <p:cNvPr id="5" name="Содержимое 4" descr="schedul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8" b="-3088"/>
          <a:stretch>
            <a:fillRect/>
          </a:stretch>
        </p:blipFill>
        <p:spPr/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z="2000" smtClean="0"/>
              <a:t>21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96282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"/>
                <a:cs typeface="Arial"/>
              </a:rPr>
              <a:t>Раздел «Клиенты»</a:t>
            </a:r>
            <a:endParaRPr lang="ru-RU" dirty="0">
              <a:latin typeface="Arial"/>
              <a:cs typeface="Arial"/>
            </a:endParaRPr>
          </a:p>
        </p:txBody>
      </p:sp>
      <p:pic>
        <p:nvPicPr>
          <p:cNvPr id="5" name="Содержимое 4" descr="client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29" b="-2929"/>
          <a:stretch>
            <a:fillRect/>
          </a:stretch>
        </p:blipFill>
        <p:spPr/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z="2000" smtClean="0"/>
              <a:t>22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897813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"/>
                <a:cs typeface="Arial"/>
              </a:rPr>
              <a:t>Подраздел «Новый клиент»</a:t>
            </a:r>
            <a:endParaRPr lang="ru-RU" dirty="0">
              <a:latin typeface="Arial"/>
              <a:cs typeface="Arial"/>
            </a:endParaRPr>
          </a:p>
        </p:txBody>
      </p:sp>
      <p:pic>
        <p:nvPicPr>
          <p:cNvPr id="5" name="Содержимое 4" descr="clients_profil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2" r="-11402"/>
          <a:stretch>
            <a:fillRect/>
          </a:stretch>
        </p:blipFill>
        <p:spPr/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z="2000" smtClean="0"/>
              <a:t>23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8079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"/>
                <a:cs typeface="Arial"/>
              </a:rPr>
              <a:t>«Карта клиента»</a:t>
            </a:r>
            <a:endParaRPr lang="ru-RU" dirty="0">
              <a:latin typeface="Arial"/>
              <a:cs typeface="Arial"/>
            </a:endParaRPr>
          </a:p>
        </p:txBody>
      </p:sp>
      <p:pic>
        <p:nvPicPr>
          <p:cNvPr id="5" name="Содержимое 4" descr="profile_client_fille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54" r="-12554"/>
          <a:stretch>
            <a:fillRect/>
          </a:stretch>
        </p:blipFill>
        <p:spPr/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z="2000" smtClean="0"/>
              <a:t>24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322914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4045"/>
          </a:xfrm>
        </p:spPr>
        <p:txBody>
          <a:bodyPr/>
          <a:lstStyle/>
          <a:p>
            <a:r>
              <a:rPr lang="ru-RU" dirty="0" smtClean="0">
                <a:latin typeface="Arial"/>
                <a:cs typeface="Arial"/>
              </a:rPr>
              <a:t>Тестирование</a:t>
            </a:r>
            <a:endParaRPr lang="ru-RU" dirty="0">
              <a:latin typeface="Arial"/>
              <a:cs typeface="Arial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effectLst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553200" y="6456810"/>
            <a:ext cx="2133600" cy="365125"/>
          </a:xfrm>
        </p:spPr>
        <p:txBody>
          <a:bodyPr/>
          <a:lstStyle/>
          <a:p>
            <a:fld id="{4188C5B1-8141-4D44-92E7-201443DD80E9}" type="slidenum">
              <a:rPr lang="ru-RU" sz="2000" smtClean="0"/>
              <a:t>25</a:t>
            </a:fld>
            <a:endParaRPr lang="ru-RU" sz="200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905861"/>
              </p:ext>
            </p:extLst>
          </p:nvPr>
        </p:nvGraphicFramePr>
        <p:xfrm>
          <a:off x="196741" y="1168683"/>
          <a:ext cx="8804174" cy="530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66233"/>
                <a:gridCol w="2365360"/>
                <a:gridCol w="5772581"/>
              </a:tblGrid>
              <a:tr h="621964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Arial"/>
                          <a:cs typeface="Arial"/>
                        </a:rPr>
                        <a:t>№</a:t>
                      </a:r>
                      <a:endParaRPr lang="ru-RU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Arial"/>
                          <a:cs typeface="Arial"/>
                        </a:rPr>
                        <a:t>Тест</a:t>
                      </a:r>
                      <a:endParaRPr lang="ru-RU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Arial"/>
                          <a:cs typeface="Arial"/>
                        </a:rPr>
                        <a:t>Результат</a:t>
                      </a:r>
                      <a:endParaRPr lang="ru-RU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1203396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Arial"/>
                          <a:cs typeface="Arial"/>
                        </a:rPr>
                        <a:t>1</a:t>
                      </a:r>
                      <a:endParaRPr lang="ru-RU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Авторизация (введены не все данные).</a:t>
                      </a:r>
                      <a:r>
                        <a:rPr lang="ru-RU" dirty="0" smtClean="0">
                          <a:effectLst/>
                          <a:latin typeface="Arial"/>
                          <a:cs typeface="Arial"/>
                        </a:rPr>
                        <a:t> </a:t>
                      </a:r>
                      <a:endParaRPr lang="ru-RU" sz="1800" kern="1200" dirty="0" smtClean="0">
                        <a:solidFill>
                          <a:schemeClr val="dk1"/>
                        </a:solidFill>
                        <a:effectLst/>
                        <a:latin typeface="Arial"/>
                        <a:ea typeface="+mn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Появление сообщения о том, что заполнены не все обязательные поля, перемещение фокуса ввода на пустое поле. Пользователь не вошел в систему.</a:t>
                      </a:r>
                      <a:r>
                        <a:rPr lang="ru-RU" dirty="0" smtClean="0">
                          <a:effectLst/>
                          <a:latin typeface="Arial"/>
                          <a:cs typeface="Arial"/>
                        </a:rPr>
                        <a:t> </a:t>
                      </a:r>
                      <a:endParaRPr lang="ru-RU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849717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Arial"/>
                          <a:cs typeface="Arial"/>
                        </a:rPr>
                        <a:t>2</a:t>
                      </a:r>
                      <a:endParaRPr lang="ru-RU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Добавление занятия в расписание.</a:t>
                      </a:r>
                      <a:r>
                        <a:rPr lang="ru-RU" dirty="0" smtClean="0">
                          <a:effectLst/>
                          <a:latin typeface="Arial"/>
                          <a:cs typeface="Arial"/>
                        </a:rPr>
                        <a:t> </a:t>
                      </a:r>
                      <a:endParaRPr lang="ru-RU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Занятие отображается в расписании.</a:t>
                      </a:r>
                      <a:r>
                        <a:rPr lang="ru-RU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Дата и время занятия соответствуют заявленным пользователем.</a:t>
                      </a:r>
                      <a:endParaRPr lang="ru-RU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633669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Arial"/>
                          <a:cs typeface="Arial"/>
                        </a:rPr>
                        <a:t>3</a:t>
                      </a:r>
                      <a:endParaRPr lang="ru-RU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Регистрация нового клиента.</a:t>
                      </a:r>
                      <a:r>
                        <a:rPr lang="ru-RU" dirty="0" smtClean="0">
                          <a:effectLst/>
                          <a:latin typeface="Arial"/>
                          <a:cs typeface="Arial"/>
                        </a:rPr>
                        <a:t> </a:t>
                      </a:r>
                      <a:endParaRPr lang="ru-RU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Данные о новом клиенте отображаются в таблице. Отображаемые данные совпадают с введенными.</a:t>
                      </a:r>
                      <a:endParaRPr lang="ru-RU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633669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Arial"/>
                          <a:cs typeface="Arial"/>
                        </a:rPr>
                        <a:t>4</a:t>
                      </a:r>
                      <a:endParaRPr lang="ru-RU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Поиск данных.</a:t>
                      </a:r>
                      <a:r>
                        <a:rPr lang="ru-RU" dirty="0" smtClean="0">
                          <a:effectLst/>
                          <a:latin typeface="Arial"/>
                          <a:cs typeface="Arial"/>
                        </a:rPr>
                        <a:t> </a:t>
                      </a:r>
                      <a:endParaRPr lang="ru-RU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Отображение в таблице данных, содержащих в своем составе введенную строку.</a:t>
                      </a:r>
                      <a:endParaRPr lang="ru-RU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633669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Arial"/>
                          <a:cs typeface="Arial"/>
                        </a:rPr>
                        <a:t>5</a:t>
                      </a:r>
                      <a:endParaRPr lang="ru-RU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Удаление записи о поставщике.</a:t>
                      </a:r>
                      <a:r>
                        <a:rPr lang="ru-RU" dirty="0" smtClean="0">
                          <a:effectLst/>
                          <a:latin typeface="Arial"/>
                          <a:cs typeface="Arial"/>
                        </a:rPr>
                        <a:t> </a:t>
                      </a:r>
                      <a:endParaRPr lang="ru-RU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Запись о поставщике удалена из списка поставщиков.</a:t>
                      </a:r>
                      <a:r>
                        <a:rPr lang="ru-RU" dirty="0" smtClean="0">
                          <a:effectLst/>
                          <a:latin typeface="Arial"/>
                          <a:cs typeface="Arial"/>
                        </a:rPr>
                        <a:t> </a:t>
                      </a:r>
                      <a:endParaRPr lang="ru-RU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520791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Arial"/>
                          <a:cs typeface="Arial"/>
                        </a:rPr>
                        <a:t>6</a:t>
                      </a:r>
                      <a:endParaRPr lang="ru-RU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Редактирование записи о клиенте.</a:t>
                      </a:r>
                      <a:r>
                        <a:rPr lang="ru-RU" dirty="0" smtClean="0">
                          <a:effectLst/>
                          <a:latin typeface="Arial"/>
                          <a:cs typeface="Arial"/>
                        </a:rPr>
                        <a:t> </a:t>
                      </a:r>
                      <a:endParaRPr lang="ru-RU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Данные клиента изменены.</a:t>
                      </a:r>
                      <a:endParaRPr lang="ru-RU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6981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"/>
                <a:cs typeface="Arial"/>
              </a:rPr>
              <a:t>Заключение</a:t>
            </a:r>
            <a:endParaRPr lang="ru-RU" dirty="0">
              <a:latin typeface="Arial"/>
              <a:cs typeface="Arial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3000" dirty="0" smtClean="0">
                <a:latin typeface="Arial"/>
                <a:cs typeface="Arial"/>
              </a:rPr>
              <a:t>     В </a:t>
            </a:r>
            <a:r>
              <a:rPr lang="ru-RU" sz="3000" dirty="0">
                <a:latin typeface="Arial"/>
                <a:cs typeface="Arial"/>
              </a:rPr>
              <a:t>данной дипломной работе успешно разработана система автоматизации учета услуг для фитнес-клуба «</a:t>
            </a:r>
            <a:r>
              <a:rPr lang="ru-RU" sz="3000" dirty="0" err="1">
                <a:latin typeface="Arial"/>
                <a:cs typeface="Arial"/>
              </a:rPr>
              <a:t>СпортАрена</a:t>
            </a:r>
            <a:r>
              <a:rPr lang="ru-RU" sz="3000" dirty="0">
                <a:latin typeface="Arial"/>
                <a:cs typeface="Arial"/>
              </a:rPr>
              <a:t>». Для этого:</a:t>
            </a:r>
          </a:p>
          <a:p>
            <a:pPr lvl="1">
              <a:buFont typeface="Arial"/>
              <a:buChar char="•"/>
            </a:pPr>
            <a:r>
              <a:rPr lang="ru-RU" sz="3000" dirty="0">
                <a:latin typeface="Arial"/>
                <a:cs typeface="Arial"/>
              </a:rPr>
              <a:t>проведено исследование предметной области;</a:t>
            </a:r>
          </a:p>
          <a:p>
            <a:pPr lvl="1">
              <a:buFont typeface="Arial"/>
              <a:buChar char="•"/>
            </a:pPr>
            <a:r>
              <a:rPr lang="ru-RU" sz="3000" dirty="0">
                <a:latin typeface="Arial"/>
                <a:cs typeface="Arial"/>
              </a:rPr>
              <a:t>построена функциональная модель деятельности фитнес-клуба «как есть» (AS-IS) в нотации </a:t>
            </a:r>
            <a:r>
              <a:rPr lang="en-US" sz="3000" dirty="0">
                <a:latin typeface="Arial"/>
                <a:cs typeface="Arial"/>
              </a:rPr>
              <a:t>IDEF</a:t>
            </a:r>
            <a:r>
              <a:rPr lang="ru-RU" sz="3000" dirty="0">
                <a:latin typeface="Arial"/>
                <a:cs typeface="Arial"/>
              </a:rPr>
              <a:t>0;</a:t>
            </a:r>
          </a:p>
          <a:p>
            <a:pPr lvl="1">
              <a:buFont typeface="Arial"/>
              <a:buChar char="•"/>
            </a:pPr>
            <a:r>
              <a:rPr lang="ru-RU" sz="3000" dirty="0">
                <a:latin typeface="Arial"/>
                <a:cs typeface="Arial"/>
              </a:rPr>
              <a:t>определены объекты автоматизации;</a:t>
            </a:r>
          </a:p>
          <a:p>
            <a:pPr lvl="1">
              <a:buFont typeface="Arial"/>
              <a:buChar char="•"/>
            </a:pPr>
            <a:r>
              <a:rPr lang="ru-RU" sz="3000" dirty="0">
                <a:latin typeface="Arial"/>
                <a:cs typeface="Arial"/>
              </a:rPr>
              <a:t>построены логическая и физическая модели данных;</a:t>
            </a:r>
          </a:p>
          <a:p>
            <a:pPr lvl="1">
              <a:buFont typeface="Arial"/>
              <a:buChar char="•"/>
            </a:pPr>
            <a:r>
              <a:rPr lang="ru-RU" sz="3000" dirty="0">
                <a:latin typeface="Arial"/>
                <a:cs typeface="Arial"/>
              </a:rPr>
              <a:t>реализованы основные функции в клиентском приложении «Учет услуг в фитнес-клубе </a:t>
            </a:r>
            <a:r>
              <a:rPr lang="ru-RU" sz="3000" i="1" dirty="0">
                <a:latin typeface="Arial"/>
                <a:cs typeface="Arial"/>
              </a:rPr>
              <a:t>„</a:t>
            </a:r>
            <a:r>
              <a:rPr lang="ru-RU" sz="3000" dirty="0" err="1">
                <a:latin typeface="Arial"/>
                <a:cs typeface="Arial"/>
              </a:rPr>
              <a:t>СпортАрена</a:t>
            </a:r>
            <a:r>
              <a:rPr lang="ru-RU" sz="3000" i="1" dirty="0">
                <a:latin typeface="Arial"/>
                <a:cs typeface="Arial"/>
              </a:rPr>
              <a:t>“</a:t>
            </a:r>
            <a:r>
              <a:rPr lang="ru-RU" sz="3000" dirty="0">
                <a:latin typeface="Arial"/>
                <a:cs typeface="Arial"/>
              </a:rPr>
              <a:t>».</a:t>
            </a:r>
          </a:p>
          <a:p>
            <a:endParaRPr lang="ru-RU" dirty="0">
              <a:latin typeface="Arial"/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z="2000" smtClean="0"/>
              <a:t>26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068293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58749" y="274638"/>
            <a:ext cx="8874125" cy="1143000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Arial"/>
                <a:cs typeface="Arial"/>
              </a:rPr>
              <a:t>Постановка задачи</a:t>
            </a:r>
            <a:endParaRPr lang="ru-RU" dirty="0">
              <a:latin typeface="Arial"/>
              <a:cs typeface="Arial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199" y="1417638"/>
            <a:ext cx="8416925" cy="52022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 smtClean="0">
                <a:latin typeface="Arial"/>
                <a:cs typeface="Arial"/>
              </a:rPr>
              <a:t>      Разработать </a:t>
            </a:r>
            <a:r>
              <a:rPr lang="ru-RU" sz="2200" dirty="0">
                <a:latin typeface="Arial"/>
                <a:cs typeface="Arial"/>
              </a:rPr>
              <a:t>систему автоматизации учета услуг для фитнес-клуба «</a:t>
            </a:r>
            <a:r>
              <a:rPr lang="ru-RU" sz="2200" dirty="0" err="1">
                <a:latin typeface="Arial"/>
                <a:cs typeface="Arial"/>
              </a:rPr>
              <a:t>СпортАрена</a:t>
            </a:r>
            <a:r>
              <a:rPr lang="ru-RU" sz="2200" dirty="0">
                <a:latin typeface="Arial"/>
                <a:cs typeface="Arial"/>
              </a:rPr>
              <a:t>». Для этого необходимо:</a:t>
            </a:r>
          </a:p>
          <a:p>
            <a:pPr lvl="1">
              <a:buFont typeface="Arial"/>
              <a:buChar char="•"/>
            </a:pPr>
            <a:r>
              <a:rPr lang="ru-RU" sz="2200" dirty="0">
                <a:latin typeface="Arial"/>
                <a:cs typeface="Arial"/>
              </a:rPr>
              <a:t>исследовать предметную область;</a:t>
            </a:r>
          </a:p>
          <a:p>
            <a:pPr lvl="1">
              <a:buFont typeface="Arial"/>
              <a:buChar char="•"/>
            </a:pPr>
            <a:r>
              <a:rPr lang="ru-RU" sz="2200" dirty="0">
                <a:latin typeface="Arial"/>
                <a:cs typeface="Arial"/>
              </a:rPr>
              <a:t>построить функциональную модель деятельности фитнес-клуба «как есть» (AS-IS) в нотации </a:t>
            </a:r>
            <a:r>
              <a:rPr lang="en-US" sz="2200" dirty="0">
                <a:latin typeface="Arial"/>
                <a:cs typeface="Arial"/>
              </a:rPr>
              <a:t>IDEF</a:t>
            </a:r>
            <a:r>
              <a:rPr lang="ru-RU" sz="2200" dirty="0">
                <a:latin typeface="Arial"/>
                <a:cs typeface="Arial"/>
              </a:rPr>
              <a:t>0;</a:t>
            </a:r>
          </a:p>
          <a:p>
            <a:pPr lvl="1">
              <a:buFont typeface="Arial"/>
              <a:buChar char="•"/>
            </a:pPr>
            <a:r>
              <a:rPr lang="ru-RU" sz="2200" dirty="0">
                <a:latin typeface="Arial"/>
                <a:cs typeface="Arial"/>
              </a:rPr>
              <a:t>определить объекты автоматизации;</a:t>
            </a:r>
          </a:p>
          <a:p>
            <a:pPr lvl="1">
              <a:buFont typeface="Arial"/>
              <a:buChar char="•"/>
            </a:pPr>
            <a:r>
              <a:rPr lang="ru-RU" sz="2200" dirty="0">
                <a:latin typeface="Arial"/>
                <a:cs typeface="Arial"/>
              </a:rPr>
              <a:t>построить логическую и физическую модели данных;</a:t>
            </a:r>
          </a:p>
          <a:p>
            <a:pPr lvl="1">
              <a:buFont typeface="Arial"/>
              <a:buChar char="•"/>
            </a:pPr>
            <a:r>
              <a:rPr lang="ru-RU" sz="2200" dirty="0">
                <a:latin typeface="Arial"/>
                <a:cs typeface="Arial"/>
              </a:rPr>
              <a:t>спроектировать пользовательский интерфейс;</a:t>
            </a:r>
          </a:p>
          <a:p>
            <a:pPr lvl="1">
              <a:buFont typeface="Arial"/>
              <a:buChar char="•"/>
            </a:pPr>
            <a:r>
              <a:rPr lang="ru-RU" sz="2200" dirty="0">
                <a:latin typeface="Arial"/>
                <a:cs typeface="Arial"/>
              </a:rPr>
              <a:t>реализовать основные функции в клиентском приложении «Учет услуг в фитнес-клубе </a:t>
            </a:r>
            <a:r>
              <a:rPr lang="ru-RU" sz="2200" i="1" dirty="0">
                <a:latin typeface="Arial"/>
                <a:cs typeface="Arial"/>
              </a:rPr>
              <a:t>„</a:t>
            </a:r>
            <a:r>
              <a:rPr lang="ru-RU" sz="2200" dirty="0" err="1">
                <a:latin typeface="Arial"/>
                <a:cs typeface="Arial"/>
              </a:rPr>
              <a:t>СпортАрена</a:t>
            </a:r>
            <a:r>
              <a:rPr lang="ru-RU" sz="2200" i="1" dirty="0">
                <a:latin typeface="Arial"/>
                <a:cs typeface="Arial"/>
              </a:rPr>
              <a:t>“</a:t>
            </a:r>
            <a:r>
              <a:rPr lang="ru-RU" sz="2200" dirty="0">
                <a:latin typeface="Arial"/>
                <a:cs typeface="Arial"/>
              </a:rPr>
              <a:t>».</a:t>
            </a:r>
          </a:p>
          <a:p>
            <a:pPr marL="0" indent="0">
              <a:buNone/>
            </a:pPr>
            <a:r>
              <a:rPr lang="ru-RU" sz="2200" dirty="0" smtClean="0">
                <a:latin typeface="Arial"/>
                <a:cs typeface="Arial"/>
              </a:rPr>
              <a:t>      Под </a:t>
            </a:r>
            <a:r>
              <a:rPr lang="ru-RU" sz="2200" dirty="0">
                <a:latin typeface="Arial"/>
                <a:cs typeface="Arial"/>
              </a:rPr>
              <a:t>основными функциями понимается управление данными и ведение отчетной документации.</a:t>
            </a:r>
          </a:p>
          <a:p>
            <a:endParaRPr lang="ru-RU" sz="2200" dirty="0" smtClean="0">
              <a:latin typeface="Arial"/>
              <a:cs typeface="Arial"/>
            </a:endParaRPr>
          </a:p>
          <a:p>
            <a:endParaRPr lang="ru-RU" sz="2200" dirty="0">
              <a:latin typeface="Arial"/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z="2000" smtClean="0"/>
              <a:t>3</a:t>
            </a:fld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1362324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latin typeface="Arial"/>
                <a:cs typeface="Arial"/>
              </a:rPr>
              <a:t>Инкрементная модель проектирования ИС</a:t>
            </a:r>
            <a:endParaRPr lang="ru-RU" dirty="0">
              <a:latin typeface="Arial"/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z="2000" smtClean="0"/>
              <a:t>4</a:t>
            </a:fld>
            <a:endParaRPr lang="ru-RU" sz="2000"/>
          </a:p>
        </p:txBody>
      </p:sp>
      <p:pic>
        <p:nvPicPr>
          <p:cNvPr id="5" name="Содержимое 4" descr="Macintosh HD:Users:user:Downloads:ModelGZIncrement.pn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218" b="-43218"/>
          <a:stretch>
            <a:fillRect/>
          </a:stretch>
        </p:blipFill>
        <p:spPr bwMode="auto">
          <a:xfrm>
            <a:off x="238125" y="1417638"/>
            <a:ext cx="8575675" cy="489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4780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latin typeface="Arial"/>
                <a:cs typeface="Arial"/>
              </a:rPr>
              <a:t>Этапы процесса автоматизации:</a:t>
            </a:r>
            <a:endParaRPr lang="ru-RU" dirty="0">
              <a:latin typeface="Arial"/>
              <a:cs typeface="Arial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714374" y="1600200"/>
            <a:ext cx="8159751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err="1" smtClean="0">
                <a:solidFill>
                  <a:srgbClr val="282828"/>
                </a:solidFill>
                <a:effectLst/>
                <a:latin typeface="Arial"/>
                <a:ea typeface="ＭＳ 明朝"/>
                <a:cs typeface="Arial"/>
              </a:rPr>
              <a:t>Анализ</a:t>
            </a:r>
            <a:r>
              <a:rPr lang="en-US" sz="2800" dirty="0" smtClean="0">
                <a:solidFill>
                  <a:srgbClr val="282828"/>
                </a:solidFill>
                <a:effectLst/>
                <a:latin typeface="Arial"/>
                <a:ea typeface="ＭＳ 明朝"/>
                <a:cs typeface="Arial"/>
              </a:rPr>
              <a:t> </a:t>
            </a:r>
            <a:r>
              <a:rPr lang="en-US" sz="2800" dirty="0" err="1" smtClean="0">
                <a:solidFill>
                  <a:srgbClr val="282828"/>
                </a:solidFill>
                <a:effectLst/>
                <a:latin typeface="Arial"/>
                <a:ea typeface="ＭＳ 明朝"/>
                <a:cs typeface="Arial"/>
              </a:rPr>
              <a:t>бизнес-процессов</a:t>
            </a:r>
            <a:r>
              <a:rPr lang="en-US" sz="2800" dirty="0" smtClean="0">
                <a:solidFill>
                  <a:srgbClr val="282828"/>
                </a:solidFill>
                <a:effectLst/>
                <a:latin typeface="Arial"/>
                <a:ea typeface="ＭＳ 明朝"/>
                <a:cs typeface="Arial"/>
              </a:rPr>
              <a:t>, </a:t>
            </a:r>
            <a:r>
              <a:rPr lang="en-US" sz="2800" dirty="0" err="1" smtClean="0">
                <a:solidFill>
                  <a:srgbClr val="282828"/>
                </a:solidFill>
                <a:effectLst/>
                <a:latin typeface="Arial"/>
                <a:ea typeface="ＭＳ 明朝"/>
                <a:cs typeface="Arial"/>
              </a:rPr>
              <a:t>их</a:t>
            </a:r>
            <a:r>
              <a:rPr lang="en-US" sz="2800" dirty="0" smtClean="0">
                <a:solidFill>
                  <a:srgbClr val="282828"/>
                </a:solidFill>
                <a:effectLst/>
                <a:latin typeface="Arial"/>
                <a:ea typeface="ＭＳ 明朝"/>
                <a:cs typeface="Arial"/>
              </a:rPr>
              <a:t> </a:t>
            </a:r>
            <a:r>
              <a:rPr lang="en-US" sz="2800" dirty="0" err="1" smtClean="0">
                <a:solidFill>
                  <a:srgbClr val="282828"/>
                </a:solidFill>
                <a:effectLst/>
                <a:latin typeface="Arial"/>
                <a:ea typeface="ＭＳ 明朝"/>
                <a:cs typeface="Arial"/>
              </a:rPr>
              <a:t>адаптация</a:t>
            </a:r>
            <a:r>
              <a:rPr lang="en-US" sz="2800" dirty="0" smtClean="0">
                <a:solidFill>
                  <a:srgbClr val="282828"/>
                </a:solidFill>
                <a:effectLst/>
                <a:latin typeface="Arial"/>
                <a:ea typeface="ＭＳ 明朝"/>
                <a:cs typeface="Arial"/>
              </a:rPr>
              <a:t> </a:t>
            </a:r>
            <a:r>
              <a:rPr lang="en-US" sz="2800" dirty="0" err="1" smtClean="0">
                <a:solidFill>
                  <a:srgbClr val="282828"/>
                </a:solidFill>
                <a:effectLst/>
                <a:latin typeface="Arial"/>
                <a:ea typeface="ＭＳ 明朝"/>
                <a:cs typeface="Arial"/>
              </a:rPr>
              <a:t>или</a:t>
            </a:r>
            <a:r>
              <a:rPr lang="en-US" sz="2800" dirty="0" smtClean="0">
                <a:solidFill>
                  <a:srgbClr val="282828"/>
                </a:solidFill>
                <a:effectLst/>
                <a:latin typeface="Arial"/>
                <a:ea typeface="ＭＳ 明朝"/>
                <a:cs typeface="Arial"/>
              </a:rPr>
              <a:t> </a:t>
            </a:r>
            <a:r>
              <a:rPr lang="en-US" sz="2800" dirty="0" err="1" smtClean="0">
                <a:solidFill>
                  <a:srgbClr val="282828"/>
                </a:solidFill>
                <a:effectLst/>
                <a:latin typeface="Arial"/>
                <a:ea typeface="ＭＳ 明朝"/>
                <a:cs typeface="Arial"/>
              </a:rPr>
              <a:t>пересмотр</a:t>
            </a:r>
            <a:r>
              <a:rPr lang="en-US" sz="2800" dirty="0" smtClean="0">
                <a:solidFill>
                  <a:srgbClr val="282828"/>
                </a:solidFill>
                <a:effectLst/>
                <a:latin typeface="Arial"/>
                <a:ea typeface="ＭＳ 明朝"/>
                <a:cs typeface="Arial"/>
              </a:rPr>
              <a:t>.</a:t>
            </a:r>
            <a:endParaRPr lang="ru-RU" sz="2800" dirty="0" smtClean="0">
              <a:effectLst/>
              <a:latin typeface="Arial"/>
              <a:ea typeface="ＭＳ 明朝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>
                <a:solidFill>
                  <a:srgbClr val="282828"/>
                </a:solidFill>
                <a:effectLst/>
                <a:latin typeface="Arial"/>
                <a:ea typeface="ＭＳ 明朝"/>
                <a:cs typeface="Arial"/>
              </a:rPr>
              <a:t>Определение</a:t>
            </a:r>
            <a:r>
              <a:rPr lang="en-US" sz="2800" dirty="0" smtClean="0">
                <a:solidFill>
                  <a:srgbClr val="282828"/>
                </a:solidFill>
                <a:effectLst/>
                <a:latin typeface="Arial"/>
                <a:ea typeface="ＭＳ 明朝"/>
                <a:cs typeface="Arial"/>
              </a:rPr>
              <a:t> </a:t>
            </a:r>
            <a:r>
              <a:rPr lang="en-US" sz="2800" dirty="0" err="1" smtClean="0">
                <a:solidFill>
                  <a:srgbClr val="282828"/>
                </a:solidFill>
                <a:effectLst/>
                <a:latin typeface="Arial"/>
                <a:ea typeface="ＭＳ 明朝"/>
                <a:cs typeface="Arial"/>
              </a:rPr>
              <a:t>фактических</a:t>
            </a:r>
            <a:r>
              <a:rPr lang="en-US" sz="2800" dirty="0" smtClean="0">
                <a:solidFill>
                  <a:srgbClr val="282828"/>
                </a:solidFill>
                <a:effectLst/>
                <a:latin typeface="Arial"/>
                <a:ea typeface="ＭＳ 明朝"/>
                <a:cs typeface="Arial"/>
              </a:rPr>
              <a:t> </a:t>
            </a:r>
            <a:r>
              <a:rPr lang="en-US" sz="2800" dirty="0" err="1" smtClean="0">
                <a:solidFill>
                  <a:srgbClr val="282828"/>
                </a:solidFill>
                <a:effectLst/>
                <a:latin typeface="Arial"/>
                <a:ea typeface="ＭＳ 明朝"/>
                <a:cs typeface="Arial"/>
              </a:rPr>
              <a:t>потребностей</a:t>
            </a:r>
            <a:r>
              <a:rPr lang="en-US" sz="2800" dirty="0" smtClean="0">
                <a:solidFill>
                  <a:srgbClr val="282828"/>
                </a:solidFill>
                <a:effectLst/>
                <a:latin typeface="Arial"/>
                <a:ea typeface="ＭＳ 明朝"/>
                <a:cs typeface="Arial"/>
              </a:rPr>
              <a:t> </a:t>
            </a:r>
            <a:r>
              <a:rPr lang="ru-RU" sz="2800" dirty="0" smtClean="0">
                <a:solidFill>
                  <a:srgbClr val="282828"/>
                </a:solidFill>
                <a:effectLst/>
                <a:latin typeface="Arial"/>
                <a:ea typeface="ＭＳ 明朝"/>
                <a:cs typeface="Arial"/>
              </a:rPr>
              <a:t>    </a:t>
            </a:r>
            <a:r>
              <a:rPr lang="en-US" sz="2800" dirty="0" err="1" smtClean="0">
                <a:solidFill>
                  <a:srgbClr val="282828"/>
                </a:solidFill>
                <a:effectLst/>
                <a:latin typeface="Arial"/>
                <a:ea typeface="ＭＳ 明朝"/>
                <a:cs typeface="Arial"/>
              </a:rPr>
              <a:t>в</a:t>
            </a:r>
            <a:r>
              <a:rPr lang="en-US" sz="2800" dirty="0" smtClean="0">
                <a:solidFill>
                  <a:srgbClr val="282828"/>
                </a:solidFill>
                <a:effectLst/>
                <a:latin typeface="Arial"/>
                <a:ea typeface="ＭＳ 明朝"/>
                <a:cs typeface="Arial"/>
              </a:rPr>
              <a:t> </a:t>
            </a:r>
            <a:r>
              <a:rPr lang="en-US" sz="2800" dirty="0" err="1" smtClean="0">
                <a:solidFill>
                  <a:srgbClr val="282828"/>
                </a:solidFill>
                <a:effectLst/>
                <a:latin typeface="Arial"/>
                <a:ea typeface="ＭＳ 明朝"/>
                <a:cs typeface="Arial"/>
              </a:rPr>
              <a:t>автоматизации</a:t>
            </a:r>
            <a:r>
              <a:rPr lang="en-US" sz="2800" dirty="0" smtClean="0">
                <a:solidFill>
                  <a:srgbClr val="282828"/>
                </a:solidFill>
                <a:effectLst/>
                <a:latin typeface="Arial"/>
                <a:ea typeface="ＭＳ 明朝"/>
                <a:cs typeface="Arial"/>
              </a:rPr>
              <a:t>.</a:t>
            </a:r>
            <a:endParaRPr lang="ru-RU" sz="2800" dirty="0" smtClean="0">
              <a:effectLst/>
              <a:latin typeface="Arial"/>
              <a:ea typeface="ＭＳ 明朝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>
                <a:latin typeface="Arial"/>
                <a:cs typeface="Arial"/>
              </a:rPr>
              <a:t>Разработка</a:t>
            </a:r>
            <a:r>
              <a:rPr lang="en-US" sz="2800" dirty="0" smtClean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специализированного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программного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продукта</a:t>
            </a:r>
            <a:r>
              <a:rPr lang="en-US" sz="2800" dirty="0">
                <a:latin typeface="Arial"/>
                <a:cs typeface="Arial"/>
              </a:rPr>
              <a:t>.</a:t>
            </a:r>
            <a:endParaRPr lang="ru-RU" sz="2800" dirty="0">
              <a:latin typeface="Arial"/>
              <a:cs typeface="Arial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>
                <a:latin typeface="Arial"/>
                <a:cs typeface="Arial"/>
              </a:rPr>
              <a:t>Внедрение</a:t>
            </a:r>
            <a:r>
              <a:rPr lang="en-US" sz="2800" dirty="0" smtClean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программного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продукта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на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предприятии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и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обучение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персонала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его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использованию</a:t>
            </a:r>
            <a:r>
              <a:rPr lang="en-US" sz="2800" dirty="0">
                <a:latin typeface="Arial"/>
                <a:cs typeface="Arial"/>
              </a:rPr>
              <a:t>.</a:t>
            </a:r>
            <a:endParaRPr lang="ru-RU" sz="2800" dirty="0">
              <a:latin typeface="Arial"/>
              <a:cs typeface="Arial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z="2000" smtClean="0"/>
              <a:t>5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31277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latin typeface="Arial"/>
                <a:cs typeface="Arial"/>
              </a:rPr>
              <a:t>Исследование предметной области включает в себя:</a:t>
            </a:r>
            <a:endParaRPr lang="ru-RU" dirty="0">
              <a:latin typeface="Arial"/>
              <a:cs typeface="Arial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199" y="1600200"/>
            <a:ext cx="8485587" cy="4525963"/>
          </a:xfrm>
        </p:spPr>
        <p:txBody>
          <a:bodyPr/>
          <a:lstStyle/>
          <a:p>
            <a:r>
              <a:rPr lang="ru-RU" dirty="0">
                <a:latin typeface="Arial"/>
                <a:cs typeface="Arial"/>
              </a:rPr>
              <a:t>и</a:t>
            </a:r>
            <a:r>
              <a:rPr lang="ru-RU" dirty="0" smtClean="0">
                <a:latin typeface="Arial"/>
                <a:cs typeface="Arial"/>
              </a:rPr>
              <a:t>зучение организационной структуры предприятия;</a:t>
            </a:r>
          </a:p>
          <a:p>
            <a:r>
              <a:rPr lang="ru-RU" dirty="0" smtClean="0">
                <a:latin typeface="Arial"/>
                <a:cs typeface="Arial"/>
              </a:rPr>
              <a:t>анализ </a:t>
            </a:r>
            <a:r>
              <a:rPr lang="ru-RU" dirty="0">
                <a:latin typeface="Arial"/>
                <a:cs typeface="Arial"/>
              </a:rPr>
              <a:t>технико-экономических </a:t>
            </a:r>
            <a:r>
              <a:rPr lang="ru-RU" dirty="0" smtClean="0">
                <a:latin typeface="Arial"/>
                <a:cs typeface="Arial"/>
              </a:rPr>
              <a:t>показателей̆ </a:t>
            </a:r>
            <a:r>
              <a:rPr lang="ru-RU" dirty="0">
                <a:latin typeface="Arial"/>
                <a:cs typeface="Arial"/>
              </a:rPr>
              <a:t>деятельности </a:t>
            </a:r>
            <a:r>
              <a:rPr lang="ru-RU" dirty="0" smtClean="0">
                <a:latin typeface="Arial"/>
                <a:cs typeface="Arial"/>
              </a:rPr>
              <a:t>предприятия;</a:t>
            </a:r>
          </a:p>
          <a:p>
            <a:r>
              <a:rPr lang="ru-RU" dirty="0" smtClean="0">
                <a:latin typeface="Arial"/>
                <a:cs typeface="Arial"/>
              </a:rPr>
              <a:t>анализ </a:t>
            </a:r>
            <a:r>
              <a:rPr lang="ru-RU" dirty="0">
                <a:latin typeface="Arial"/>
                <a:cs typeface="Arial"/>
              </a:rPr>
              <a:t>ассортимента услуг </a:t>
            </a:r>
            <a:r>
              <a:rPr lang="ru-RU" dirty="0" smtClean="0">
                <a:latin typeface="Arial"/>
                <a:cs typeface="Arial"/>
              </a:rPr>
              <a:t>предприятия;</a:t>
            </a:r>
          </a:p>
          <a:p>
            <a:r>
              <a:rPr lang="ru-RU" dirty="0">
                <a:latin typeface="Arial"/>
                <a:cs typeface="Arial"/>
              </a:rPr>
              <a:t>п</a:t>
            </a:r>
            <a:r>
              <a:rPr lang="ru-RU" dirty="0" smtClean="0">
                <a:latin typeface="Arial"/>
                <a:cs typeface="Arial"/>
              </a:rPr>
              <a:t>роведение и анализ интервью                 с </a:t>
            </a:r>
            <a:r>
              <a:rPr lang="ru-RU" dirty="0">
                <a:latin typeface="Arial"/>
                <a:cs typeface="Arial"/>
              </a:rPr>
              <a:t>директором, тренерами и клиентами          фитнес-</a:t>
            </a:r>
            <a:r>
              <a:rPr lang="ru-RU" dirty="0" smtClean="0">
                <a:latin typeface="Arial"/>
                <a:cs typeface="Arial"/>
              </a:rPr>
              <a:t>клуба.</a:t>
            </a:r>
            <a:endParaRPr lang="ru-RU" dirty="0">
              <a:latin typeface="Arial"/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z="2000" smtClean="0"/>
              <a:t>6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10344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latin typeface="Arial"/>
                <a:cs typeface="Arial"/>
              </a:rPr>
              <a:t>Результатом анализа является:</a:t>
            </a:r>
            <a:endParaRPr lang="ru-RU" dirty="0">
              <a:latin typeface="Arial"/>
              <a:cs typeface="Arial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76392" y="1600200"/>
            <a:ext cx="7941195" cy="475615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 err="1">
                <a:latin typeface="Arial"/>
                <a:cs typeface="Arial"/>
              </a:rPr>
              <a:t>список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бизнес-процессов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и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их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особенности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поддержка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которых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должн</a:t>
            </a:r>
            <a:r>
              <a:rPr lang="ru-RU" dirty="0" smtClean="0">
                <a:latin typeface="Arial"/>
                <a:cs typeface="Arial"/>
              </a:rPr>
              <a:t>а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быть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заложена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ru-RU" dirty="0" smtClean="0">
                <a:latin typeface="Arial"/>
                <a:cs typeface="Arial"/>
              </a:rPr>
              <a:t>  </a:t>
            </a:r>
            <a:r>
              <a:rPr lang="en-US" dirty="0" err="1" smtClean="0">
                <a:latin typeface="Arial"/>
                <a:cs typeface="Arial"/>
              </a:rPr>
              <a:t>в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информационной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системе</a:t>
            </a:r>
            <a:r>
              <a:rPr lang="ru-RU" dirty="0">
                <a:latin typeface="Arial"/>
                <a:cs typeface="Arial"/>
              </a:rPr>
              <a:t>;</a:t>
            </a:r>
          </a:p>
          <a:p>
            <a:pPr lvl="0"/>
            <a:r>
              <a:rPr lang="en-US" dirty="0" err="1">
                <a:latin typeface="Arial"/>
                <a:cs typeface="Arial"/>
              </a:rPr>
              <a:t>перечень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информационных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объектов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которые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система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должна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позволять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хранить</a:t>
            </a:r>
            <a:r>
              <a:rPr lang="ru-RU" dirty="0" smtClean="0">
                <a:latin typeface="Arial"/>
                <a:cs typeface="Arial"/>
              </a:rPr>
              <a:t>;</a:t>
            </a:r>
            <a:endParaRPr lang="ru-RU" dirty="0">
              <a:latin typeface="Arial"/>
              <a:cs typeface="Arial"/>
            </a:endParaRPr>
          </a:p>
          <a:p>
            <a:pPr lvl="0"/>
            <a:r>
              <a:rPr lang="en-US" dirty="0" err="1">
                <a:latin typeface="Arial"/>
                <a:cs typeface="Arial"/>
              </a:rPr>
              <a:t>набор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отчетов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которые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должны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формироваться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в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системе</a:t>
            </a:r>
            <a:r>
              <a:rPr lang="ru-RU" dirty="0" smtClean="0">
                <a:latin typeface="Arial"/>
                <a:cs typeface="Arial"/>
              </a:rPr>
              <a:t>;</a:t>
            </a:r>
            <a:endParaRPr lang="ru-RU" dirty="0">
              <a:latin typeface="Arial"/>
              <a:cs typeface="Arial"/>
            </a:endParaRPr>
          </a:p>
          <a:p>
            <a:pPr lvl="0"/>
            <a:r>
              <a:rPr lang="en-US" dirty="0" err="1">
                <a:latin typeface="Arial"/>
                <a:cs typeface="Arial"/>
              </a:rPr>
              <a:t>перечень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алгоритмов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и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методик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которые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должны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поддерживаться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информационной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системой</a:t>
            </a:r>
            <a:r>
              <a:rPr lang="en-US" dirty="0">
                <a:latin typeface="Arial"/>
                <a:cs typeface="Arial"/>
              </a:rPr>
              <a:t>.</a:t>
            </a:r>
            <a:endParaRPr lang="ru-RU" dirty="0">
              <a:latin typeface="Arial"/>
              <a:cs typeface="Arial"/>
            </a:endParaRPr>
          </a:p>
          <a:p>
            <a:pPr marL="0" indent="0">
              <a:buNone/>
            </a:pPr>
            <a:endParaRPr lang="ru-RU" dirty="0">
              <a:latin typeface="Arial"/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z="2000" smtClean="0"/>
              <a:t>7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175032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482988"/>
            <a:ext cx="8229600" cy="934649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Arial"/>
                <a:cs typeface="Arial"/>
              </a:rPr>
              <a:t>Функциональная модель </a:t>
            </a:r>
            <a:r>
              <a:rPr lang="ru-RU" dirty="0">
                <a:latin typeface="Arial"/>
                <a:cs typeface="Arial"/>
              </a:rPr>
              <a:t>AS IS </a:t>
            </a:r>
            <a:r>
              <a:rPr lang="ru-RU" dirty="0" smtClean="0">
                <a:latin typeface="Arial"/>
                <a:cs typeface="Arial"/>
              </a:rPr>
              <a:t>          в </a:t>
            </a:r>
            <a:r>
              <a:rPr lang="ru-RU" dirty="0">
                <a:latin typeface="Arial"/>
                <a:cs typeface="Arial"/>
              </a:rPr>
              <a:t>нотации </a:t>
            </a:r>
            <a:r>
              <a:rPr lang="ru-RU" dirty="0" smtClean="0">
                <a:latin typeface="Arial"/>
                <a:cs typeface="Arial"/>
              </a:rPr>
              <a:t>IDEF0</a:t>
            </a:r>
            <a:endParaRPr lang="ru-RU" dirty="0">
              <a:latin typeface="Arial"/>
              <a:cs typeface="Arial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97497" y="6356350"/>
            <a:ext cx="2133600" cy="365125"/>
          </a:xfrm>
        </p:spPr>
        <p:txBody>
          <a:bodyPr/>
          <a:lstStyle/>
          <a:p>
            <a:fld id="{4188C5B1-8141-4D44-92E7-201443DD80E9}" type="slidenum">
              <a:rPr lang="ru-RU" sz="2000" smtClean="0"/>
              <a:t>8</a:t>
            </a:fld>
            <a:endParaRPr lang="ru-RU" sz="2000"/>
          </a:p>
        </p:txBody>
      </p:sp>
      <p:pic>
        <p:nvPicPr>
          <p:cNvPr id="5" name="Picture 4"/>
          <p:cNvPicPr>
            <a:picLocks noGrp="1"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8399" y="1661990"/>
            <a:ext cx="8088401" cy="4996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1943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"/>
                <a:cs typeface="Arial"/>
              </a:rPr>
              <a:t>Контекстная диаграмма</a:t>
            </a:r>
            <a:endParaRPr lang="ru-RU" dirty="0">
              <a:latin typeface="Arial"/>
              <a:cs typeface="Arial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5B1-8141-4D44-92E7-201443DD80E9}" type="slidenum">
              <a:rPr lang="ru-RU" sz="2000" smtClean="0"/>
              <a:t>9</a:t>
            </a:fld>
            <a:endParaRPr lang="ru-RU" sz="2000" dirty="0"/>
          </a:p>
        </p:txBody>
      </p:sp>
      <p:pic>
        <p:nvPicPr>
          <p:cNvPr id="6" name="Рисунок 14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70" y="1279279"/>
            <a:ext cx="7342505" cy="5527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54703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1396</Words>
  <Application>Microsoft Office PowerPoint</Application>
  <PresentationFormat>Экран (4:3)</PresentationFormat>
  <Paragraphs>188</Paragraphs>
  <Slides>26</Slides>
  <Notes>26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7" baseType="lpstr">
      <vt:lpstr>Тема Office</vt:lpstr>
      <vt:lpstr>Проектирование и создание информационной системы автоматизированного учета услуг для фитнес-клуба «СпортАрена»  </vt:lpstr>
      <vt:lpstr>Автоматизация бизнес-процессов позволяет:</vt:lpstr>
      <vt:lpstr>Постановка задачи</vt:lpstr>
      <vt:lpstr>Инкрементная модель проектирования ИС</vt:lpstr>
      <vt:lpstr>Этапы процесса автоматизации:</vt:lpstr>
      <vt:lpstr>Исследование предметной области включает в себя:</vt:lpstr>
      <vt:lpstr>Результатом анализа является:</vt:lpstr>
      <vt:lpstr>Функциональная модель AS IS           в нотации IDEF0</vt:lpstr>
      <vt:lpstr>Контекстная диаграмма</vt:lpstr>
      <vt:lpstr>Диаграмма декомпозиции</vt:lpstr>
      <vt:lpstr>Перечень автоматизируемых функций </vt:lpstr>
      <vt:lpstr>Логическая модель данных</vt:lpstr>
      <vt:lpstr>Физическая модель данных</vt:lpstr>
      <vt:lpstr>Взаимодействие функциональных блоков программы</vt:lpstr>
      <vt:lpstr>Основное окно приложения</vt:lpstr>
      <vt:lpstr>Подраздел «Задачи»</vt:lpstr>
      <vt:lpstr>Подраздел «Статистика»</vt:lpstr>
      <vt:lpstr>Подраздел «Запись на занятие»</vt:lpstr>
      <vt:lpstr>Подраздел «Клубные карты»</vt:lpstr>
      <vt:lpstr>Документ «Продажа абонемента» </vt:lpstr>
      <vt:lpstr>Раздел «Расписание занятий»</vt:lpstr>
      <vt:lpstr>Раздел «Клиенты»</vt:lpstr>
      <vt:lpstr>Подраздел «Новый клиент»</vt:lpstr>
      <vt:lpstr>«Карта клиента»</vt:lpstr>
      <vt:lpstr>Тестирование</vt:lpstr>
      <vt:lpstr>Заключение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Pavel</cp:lastModifiedBy>
  <cp:revision>54</cp:revision>
  <dcterms:created xsi:type="dcterms:W3CDTF">2015-06-07T09:57:42Z</dcterms:created>
  <dcterms:modified xsi:type="dcterms:W3CDTF">2015-06-08T05:42:41Z</dcterms:modified>
</cp:coreProperties>
</file>